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85" r:id="rId5"/>
    <p:sldId id="262" r:id="rId6"/>
    <p:sldId id="261" r:id="rId7"/>
    <p:sldId id="263" r:id="rId8"/>
    <p:sldId id="264" r:id="rId9"/>
    <p:sldId id="28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86" r:id="rId23"/>
    <p:sldId id="273" r:id="rId24"/>
  </p:sldIdLst>
  <p:sldSz cx="9144000" cy="6858000" type="screen4x3"/>
  <p:notesSz cx="6858000" cy="9144000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>
    <p:extLst>
      <p:ext uri="{19B8F6BF-5375-455C-9EA6-DF929625EA0E}">
        <p15:presenceInfo xmlns:p15="http://schemas.microsoft.com/office/powerpoint/2012/main" userId="059989b82412700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B"/>
    <a:srgbClr val="FFFFEB"/>
    <a:srgbClr val="FAF1DE"/>
    <a:srgbClr val="F3DCAF"/>
    <a:srgbClr val="CC0000"/>
    <a:srgbClr val="292929"/>
    <a:srgbClr val="FFF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05T14:55:39.648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D63A3-40A7-43FE-9BA0-B22988B707BE}" type="datetimeFigureOut">
              <a:rPr lang="de-AT" smtClean="0"/>
              <a:pPr/>
              <a:t>19.01.2021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F8C3A-3B38-482D-8817-0E6F8F9F291C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14695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/>
              <a:t>Textmasterformate durch Klicken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DBC7255-65BD-42D6-879F-0E3A2A42CF5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8309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1534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Hier habe ich meine</a:t>
            </a:r>
            <a:r>
              <a:rPr lang="de-AT" baseline="0"/>
              <a:t> Notizen.</a:t>
            </a: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1534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Hier habe ich </a:t>
            </a:r>
            <a:r>
              <a:rPr lang="de-AT"/>
              <a:t>meine</a:t>
            </a:r>
            <a:r>
              <a:rPr lang="de-AT" baseline="0"/>
              <a:t> Notizen.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BC7255-65BD-42D6-879F-0E3A2A42CF59}" type="slidenum">
              <a:rPr lang="de-AT" smtClean="0"/>
              <a:pPr>
                <a:defRPr/>
              </a:pPr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96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92649-D762-4AEF-A5E3-DEFB97655C3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778EA-93F6-4EBF-B8DF-83E3AE6CD5CF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6E7D7-82C0-49D2-A1F3-DC5480C6FCE4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5FC6C-DFDB-46EF-9609-EB82CD2B7178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C0AF3-B5AB-433F-BA7D-191CE525A281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4602F-1FA0-4A80-8FCD-867FB35734B5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26F73-13CE-4405-91F0-51AF4ED6A90A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B4A23-A7E0-467E-A68A-13A629BA9EDF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25E49-A24F-47A6-B78C-1C9D8A722AF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  <p:pic>
        <p:nvPicPr>
          <p:cNvPr id="5" name="Picture 7" descr="Silhouette_lang_nur ORANGE Kopie"/>
          <p:cNvPicPr>
            <a:picLocks noChangeAspect="1" noChangeArrowheads="1"/>
          </p:cNvPicPr>
          <p:nvPr userDrawn="1"/>
        </p:nvPicPr>
        <p:blipFill>
          <a:blip r:embed="rId2" cstate="print"/>
          <a:srcRect l="56781"/>
          <a:stretch>
            <a:fillRect/>
          </a:stretch>
        </p:blipFill>
        <p:spPr bwMode="auto">
          <a:xfrm>
            <a:off x="164829" y="260648"/>
            <a:ext cx="8713787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6516688" y="404813"/>
            <a:ext cx="2417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292929"/>
                </a:solidFill>
                <a:latin typeface="Verdana" pitchFamily="34" charset="0"/>
              </a:rPr>
              <a:t>Menschen bilden.</a:t>
            </a:r>
            <a:endParaRPr lang="de-AT" b="1">
              <a:solidFill>
                <a:srgbClr val="292929"/>
              </a:solidFill>
              <a:latin typeface="Verdana" pitchFamily="34" charset="0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11125"/>
            <a:ext cx="2303462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Silhouette_Stift_lang Kopie"/>
          <p:cNvPicPr>
            <a:picLocks noChangeAspect="1" noChangeArrowheads="1"/>
          </p:cNvPicPr>
          <p:nvPr userDrawn="1"/>
        </p:nvPicPr>
        <p:blipFill>
          <a:blip r:embed="rId4" cstate="print"/>
          <a:srcRect l="16508" r="40430" b="16859"/>
          <a:stretch>
            <a:fillRect/>
          </a:stretch>
        </p:blipFill>
        <p:spPr bwMode="auto">
          <a:xfrm>
            <a:off x="0" y="594995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52A0D-10FB-45D1-84EC-B6D22443DB8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A9A9A-1D7F-45F5-AAF9-483D73D0807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Textmasterformate durch Klicken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DC85F5-2BDC-4967-84B5-33934CB25F22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widgets.com/play/UBUZQUD" TargetMode="Externa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5" Type="http://schemas.openxmlformats.org/officeDocument/2006/relationships/image" Target="../media/image65.jpeg"/><Relationship Id="rId2" Type="http://schemas.microsoft.com/office/2007/relationships/media" Target="../media/media1.mp3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audio" Target="NULL" TargetMode="Externa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24" Type="http://schemas.openxmlformats.org/officeDocument/2006/relationships/image" Target="../media/image64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23" Type="http://schemas.openxmlformats.org/officeDocument/2006/relationships/image" Target="../media/image63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eg"/><Relationship Id="rId9" Type="http://schemas.openxmlformats.org/officeDocument/2006/relationships/image" Target="../media/image7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png"/><Relationship Id="rId12" Type="http://schemas.openxmlformats.org/officeDocument/2006/relationships/image" Target="../media/image1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6.png"/><Relationship Id="rId11" Type="http://schemas.microsoft.com/office/2007/relationships/hdphoto" Target="../media/hdphoto3.wdp"/><Relationship Id="rId5" Type="http://schemas.openxmlformats.org/officeDocument/2006/relationships/image" Target="../media/image115.png"/><Relationship Id="rId15" Type="http://schemas.openxmlformats.org/officeDocument/2006/relationships/image" Target="../media/image66.png"/><Relationship Id="rId10" Type="http://schemas.openxmlformats.org/officeDocument/2006/relationships/image" Target="../media/image119.png"/><Relationship Id="rId4" Type="http://schemas.openxmlformats.org/officeDocument/2006/relationships/notesSlide" Target="../notesSlides/notesSlide16.xml"/><Relationship Id="rId9" Type="http://schemas.microsoft.com/office/2007/relationships/hdphoto" Target="../media/hdphoto2.wdp"/><Relationship Id="rId14" Type="http://schemas.openxmlformats.org/officeDocument/2006/relationships/image" Target="../media/image1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hyperlink" Target="https://wir-testen-und-berichten.de/lesezeichen-basteln-kinder-monster-tiere-herz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widgets.com/play/BBUVGBT?teacher_id=621710821084364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www.bookwidgets.com/play/QBT9JQL?teacher_id=621710821084364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gymnasiumschlierbach-my.sharepoint.com/:v:/g/personal/hl_gymschlierbach_at1/Ec9Ddilh_F5AkjaP234WEc4Bf81mmKxsklc0SiBqphE_XQ?e=bdDZig" TargetMode="External"/><Relationship Id="rId13" Type="http://schemas.openxmlformats.org/officeDocument/2006/relationships/hyperlink" Target="https://gymnasiumschlierbach-my.sharepoint.com/:v:/g/personal/hl_gymschlierbach_at1/EeVY4tM-SbZBswodrUdeV_MBztGN2fZo08zQDxnQPjvZxg?e=gOf93u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gymnasiumschlierbach-my.sharepoint.com/:v:/g/personal/hl_gymschlierbach_at1/ERyNIRNqj7hCstgGsr_3gkoBZVmGuXFxIAncNKkj96ji1g?e=hAxAdm" TargetMode="External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hyperlink" Target="https://gymnasiumschlierbach-my.sharepoint.com/:v:/g/personal/hl_gymschlierbach_at1/ERyNIRNqj7hCstgGsr_3gkoBZVmGuXFxIAncNKkj96ji1g?e=SqArTg" TargetMode="External"/><Relationship Id="rId15" Type="http://schemas.openxmlformats.org/officeDocument/2006/relationships/hyperlink" Target="https://gymnasiumschlierbach-my.sharepoint.com/:v:/g/personal/hl_gymschlierbach_at1/ESsfL0R5RABOqysFUu3MEOkBU2Nv7hj-U-_M8nyuNWuvGA?e=aEWJqp" TargetMode="External"/><Relationship Id="rId10" Type="http://schemas.microsoft.com/office/2007/relationships/hdphoto" Target="../media/hdphoto1.wdp"/><Relationship Id="rId4" Type="http://schemas.openxmlformats.org/officeDocument/2006/relationships/image" Target="../media/image27.jpeg"/><Relationship Id="rId9" Type="http://schemas.openxmlformats.org/officeDocument/2006/relationships/image" Target="../media/image29.pn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ymnasiumschlierbach-my.sharepoint.com/:v:/g/personal/so_gymschlierbach_at/EWGymAiRxWFLn8xQ8rjOrOoBUxNpjYZ6i14NKwglnjdwgw?e=R20vz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s://world-geography-games.com/de/welt_kontinente.html" TargetMode="External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E54AE15-B554-48C5-B5CE-4B8401E72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365104"/>
            <a:ext cx="6048672" cy="130279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7D5F522-ABD2-4D23-A3D0-B3BC432B581B}"/>
              </a:ext>
            </a:extLst>
          </p:cNvPr>
          <p:cNvSpPr txBox="1"/>
          <p:nvPr/>
        </p:nvSpPr>
        <p:spPr>
          <a:xfrm flipH="1">
            <a:off x="251520" y="1444134"/>
            <a:ext cx="8424936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b="1" dirty="0">
                <a:latin typeface="Calibri"/>
                <a:cs typeface="Aldhabi"/>
              </a:rPr>
              <a:t>Möchtest du die Fächer am Gymnasium Schlierbach kennenlernen?</a:t>
            </a:r>
          </a:p>
          <a:p>
            <a:pPr algn="ctr"/>
            <a:endParaRPr lang="de-DE" dirty="0">
              <a:latin typeface="Calibri"/>
              <a:cs typeface="Aldhabi"/>
            </a:endParaRPr>
          </a:p>
          <a:p>
            <a:pPr algn="ctr"/>
            <a:endParaRPr lang="de-DE" dirty="0">
              <a:latin typeface="Calibri"/>
              <a:cs typeface="Aldhabi"/>
            </a:endParaRPr>
          </a:p>
          <a:p>
            <a:pPr algn="ctr"/>
            <a:r>
              <a:rPr lang="de-DE" dirty="0">
                <a:latin typeface="Calibri"/>
                <a:cs typeface="Aldhabi"/>
              </a:rPr>
              <a:t>Öffne ganz einfach die Bildschirmpräsentation… Von Beginn an ….</a:t>
            </a:r>
          </a:p>
          <a:p>
            <a:pPr algn="ctr"/>
            <a:endParaRPr lang="de-DE" dirty="0">
              <a:latin typeface="Calibri"/>
              <a:cs typeface="Aldhabi"/>
            </a:endParaRPr>
          </a:p>
          <a:p>
            <a:pPr algn="ctr"/>
            <a:r>
              <a:rPr lang="de-DE" dirty="0">
                <a:latin typeface="Calibri"/>
                <a:cs typeface="Aldhabi"/>
              </a:rPr>
              <a:t>Lass dich überraschen, was du bereits alles weißt!</a:t>
            </a:r>
          </a:p>
          <a:p>
            <a:pPr algn="ctr"/>
            <a:endParaRPr lang="de-DE" dirty="0">
              <a:latin typeface="Calibri"/>
              <a:cs typeface="Aldhabi"/>
            </a:endParaRPr>
          </a:p>
          <a:p>
            <a:pPr algn="ctr"/>
            <a:endParaRPr lang="de-DE" dirty="0">
              <a:latin typeface="Calibri"/>
              <a:cs typeface="Aldhabi"/>
            </a:endParaRPr>
          </a:p>
          <a:p>
            <a:pPr algn="ctr"/>
            <a:r>
              <a:rPr lang="de-DE" dirty="0">
                <a:latin typeface="Calibri"/>
                <a:cs typeface="Aldhabi"/>
              </a:rPr>
              <a:t>Viel Spaß dabei!</a:t>
            </a:r>
          </a:p>
          <a:p>
            <a:endParaRPr lang="de-AT" dirty="0">
              <a:latin typeface="Calibri"/>
              <a:cs typeface="Aldhabi"/>
            </a:endParaRPr>
          </a:p>
        </p:txBody>
      </p:sp>
    </p:spTree>
    <p:extLst>
      <p:ext uri="{BB962C8B-B14F-4D97-AF65-F5344CB8AC3E}">
        <p14:creationId xmlns:p14="http://schemas.microsoft.com/office/powerpoint/2010/main" val="1580694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E2BE686-E848-41C2-9D41-530B7F631F78}"/>
              </a:ext>
            </a:extLst>
          </p:cNvPr>
          <p:cNvSpPr txBox="1"/>
          <p:nvPr/>
        </p:nvSpPr>
        <p:spPr>
          <a:xfrm>
            <a:off x="539553" y="2708920"/>
            <a:ext cx="7848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Geschichte und Sozialkunde</a:t>
            </a:r>
          </a:p>
          <a:p>
            <a:endParaRPr lang="de-DE" sz="2000" b="1" dirty="0"/>
          </a:p>
          <a:p>
            <a:r>
              <a:rPr lang="de-DE" sz="2000" b="1" dirty="0"/>
              <a:t>Wir haben ein kleines Quiz vorbereitet, das ihr </a:t>
            </a:r>
            <a:r>
              <a:rPr lang="de-DE" sz="2000" b="1" dirty="0">
                <a:hlinkClick r:id="rId3"/>
              </a:rPr>
              <a:t>hier</a:t>
            </a:r>
            <a:r>
              <a:rPr lang="de-DE" sz="2000" b="1" dirty="0"/>
              <a:t> findet.</a:t>
            </a:r>
          </a:p>
        </p:txBody>
      </p:sp>
      <p:pic>
        <p:nvPicPr>
          <p:cNvPr id="4" name="Grafik 3" descr="Ein Bild, das draußen, Natur, Wasser, Schnee enthält.&#10;&#10;Automatisch generierte Beschreibung">
            <a:extLst>
              <a:ext uri="{FF2B5EF4-FFF2-40B4-BE49-F238E27FC236}">
                <a16:creationId xmlns:a16="http://schemas.microsoft.com/office/drawing/2014/main" id="{90D2EA1A-D250-40D3-B1B1-0A175E3CD9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887773"/>
            <a:ext cx="2221324" cy="16051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Grafik 5" descr="Ein Bild, das drinnen, Objekt, Uhr, sitzend enthält.&#10;&#10;Automatisch generierte Beschreibung">
            <a:extLst>
              <a:ext uri="{FF2B5EF4-FFF2-40B4-BE49-F238E27FC236}">
                <a16:creationId xmlns:a16="http://schemas.microsoft.com/office/drawing/2014/main" id="{1A75A2FB-829F-49E3-BB00-45AA42B449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03" y="923777"/>
            <a:ext cx="2236175" cy="16771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Grafik 7" descr="Ein Bild, das Gebäude, draußen, alt, groß enthält.&#10;&#10;Automatisch generierte Beschreibung">
            <a:extLst>
              <a:ext uri="{FF2B5EF4-FFF2-40B4-BE49-F238E27FC236}">
                <a16:creationId xmlns:a16="http://schemas.microsoft.com/office/drawing/2014/main" id="{5F8760F9-9A9D-4E45-AEB1-95DB676548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4221087"/>
            <a:ext cx="2441273" cy="1512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Grafik 9" descr="Ein Bild, das Gebäude, draußen, Rock, Stein enthält.&#10;&#10;Automatisch generierte Beschreibung">
            <a:extLst>
              <a:ext uri="{FF2B5EF4-FFF2-40B4-BE49-F238E27FC236}">
                <a16:creationId xmlns:a16="http://schemas.microsoft.com/office/drawing/2014/main" id="{8D97EF2F-ACCD-4995-9EF6-57BC7B620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26" y="4241835"/>
            <a:ext cx="2269672" cy="1512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83525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3" y="1108953"/>
            <a:ext cx="797926" cy="10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16" y="2296817"/>
            <a:ext cx="640547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52" y="1136241"/>
            <a:ext cx="892972" cy="108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291" y="2314234"/>
            <a:ext cx="218787" cy="108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04" y="4797152"/>
            <a:ext cx="304457" cy="108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63" y="3630042"/>
            <a:ext cx="602644" cy="108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3" y="4872345"/>
            <a:ext cx="883953" cy="108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88" y="3555693"/>
            <a:ext cx="987002" cy="1080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656" y="911572"/>
            <a:ext cx="1620579" cy="1080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656" y="2054627"/>
            <a:ext cx="1619494" cy="108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656" y="3192282"/>
            <a:ext cx="1620579" cy="108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" y="4791176"/>
            <a:ext cx="1620000" cy="91125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8" y="5763156"/>
            <a:ext cx="1619494" cy="1080000"/>
          </a:xfrm>
          <a:prstGeom prst="rect">
            <a:avLst/>
          </a:prstGeom>
        </p:spPr>
      </p:pic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4736436" y="3009193"/>
            <a:ext cx="2059186" cy="10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de-DE" sz="2600" b="1" dirty="0">
                <a:solidFill>
                  <a:schemeClr val="tx2"/>
                </a:solidFill>
                <a:latin typeface="Arial" charset="0"/>
                <a:cs typeface="Arial" charset="0"/>
              </a:rPr>
              <a:t>Impulse für</a:t>
            </a:r>
            <a:br>
              <a:rPr lang="de-DE" sz="2600" b="1" dirty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de-DE" sz="2600" b="1" dirty="0">
                <a:solidFill>
                  <a:schemeClr val="tx2"/>
                </a:solidFill>
                <a:latin typeface="Arial" charset="0"/>
                <a:cs typeface="Arial" charset="0"/>
              </a:rPr>
              <a:t>das Leben</a:t>
            </a: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25" y="2351430"/>
            <a:ext cx="3456000" cy="230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96" y="2331693"/>
            <a:ext cx="3454920" cy="230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4689193" y="2970693"/>
            <a:ext cx="2754514" cy="103406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de-DE" sz="2600" b="1" dirty="0">
                <a:solidFill>
                  <a:schemeClr val="tx2"/>
                </a:solidFill>
                <a:latin typeface="Arial" charset="0"/>
                <a:cs typeface="Arial" charset="0"/>
              </a:rPr>
              <a:t>Gemeinsam beten und feiern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41" y="2296817"/>
            <a:ext cx="3072000" cy="230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4716016" y="3005460"/>
            <a:ext cx="2689758" cy="10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de-DE" sz="2600" b="1" dirty="0">
                <a:solidFill>
                  <a:schemeClr val="tx2"/>
                </a:solidFill>
                <a:latin typeface="Arial" charset="0"/>
                <a:cs typeface="Arial" charset="0"/>
              </a:rPr>
              <a:t>Religiöse Bildung</a:t>
            </a: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67" y="2311905"/>
            <a:ext cx="3454921" cy="230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Rectangle 12"/>
          <p:cNvSpPr>
            <a:spLocks noChangeArrowheads="1"/>
          </p:cNvSpPr>
          <p:nvPr/>
        </p:nvSpPr>
        <p:spPr bwMode="auto">
          <a:xfrm>
            <a:off x="4801570" y="3038661"/>
            <a:ext cx="2646905" cy="103406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Interesse für andere, Sozial-aktionen</a:t>
            </a: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29" y="2357547"/>
            <a:ext cx="3072000" cy="230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ectangle 12"/>
          <p:cNvSpPr>
            <a:spLocks noChangeArrowheads="1"/>
          </p:cNvSpPr>
          <p:nvPr/>
        </p:nvSpPr>
        <p:spPr bwMode="auto">
          <a:xfrm>
            <a:off x="4924448" y="3012926"/>
            <a:ext cx="2505218" cy="10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Erleben von Gemeinschaft</a:t>
            </a:r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63" y="2329426"/>
            <a:ext cx="3456000" cy="230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Rectangle 12"/>
          <p:cNvSpPr>
            <a:spLocks noChangeArrowheads="1"/>
          </p:cNvSpPr>
          <p:nvPr/>
        </p:nvSpPr>
        <p:spPr bwMode="auto">
          <a:xfrm>
            <a:off x="4669458" y="3053314"/>
            <a:ext cx="2821730" cy="103406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de-DE" sz="2400" b="1" spc="-150" dirty="0">
                <a:solidFill>
                  <a:schemeClr val="tx2"/>
                </a:solidFill>
                <a:latin typeface="Arial" charset="0"/>
                <a:cs typeface="Arial" charset="0"/>
              </a:rPr>
              <a:t>Neue Begegnungen, </a:t>
            </a:r>
            <a:r>
              <a:rPr lang="de-DE" sz="2400" b="1" spc="-150" dirty="0" err="1">
                <a:solidFill>
                  <a:schemeClr val="tx2"/>
                </a:solidFill>
                <a:latin typeface="Arial" charset="0"/>
                <a:cs typeface="Arial" charset="0"/>
              </a:rPr>
              <a:t>Compassion</a:t>
            </a:r>
            <a:endParaRPr lang="de-DE" sz="2400" b="1" spc="-150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39" y="2333909"/>
            <a:ext cx="3457235" cy="230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544" y="2279296"/>
            <a:ext cx="3457235" cy="230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4907056" y="2990259"/>
            <a:ext cx="2664296" cy="10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de-DE" sz="2400" b="1" spc="-150" dirty="0">
                <a:solidFill>
                  <a:schemeClr val="tx2"/>
                </a:solidFill>
                <a:latin typeface="Arial" charset="0"/>
                <a:cs typeface="Arial" charset="0"/>
              </a:rPr>
              <a:t>Orientierungs-</a:t>
            </a:r>
            <a:br>
              <a:rPr lang="de-DE" sz="2400" b="1" spc="-150" dirty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de-DE" sz="2400" b="1" spc="-150" dirty="0">
                <a:solidFill>
                  <a:schemeClr val="tx2"/>
                </a:solidFill>
                <a:latin typeface="Arial" charset="0"/>
                <a:cs typeface="Arial" charset="0"/>
              </a:rPr>
              <a:t>tage, Workshops</a:t>
            </a:r>
            <a:endParaRPr lang="de-DE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4875191" y="3079993"/>
            <a:ext cx="1863316" cy="1034063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de-DE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Lernen und verstehen</a:t>
            </a:r>
          </a:p>
        </p:txBody>
      </p:sp>
      <p:pic>
        <p:nvPicPr>
          <p:cNvPr id="2" name="DreamStrol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534.62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684568" y="50031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0"/>
    </mc:Choice>
    <mc:Fallback xmlns="">
      <p:transition spd="slow" advClick="0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44444E-6 -3.7037E-7 L -0.20938 0.25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1294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94444E-6 3.7037E-7 L -0.03785 0.272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363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1.94444E-6 -4.81481E-6 L -0.03854 -0.2645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1324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5.55112E-17 -3.7037E-7 L 0.0974 -0.2599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1300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4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4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2.77778E-6 2.59259E-6 L -0.37778 -0.2761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-1381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5.55556E-7 2.22222E-6 L -0.26215 -0.2548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08" y="-1275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4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4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1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-1.66667E-6 2.96296E-6 L -0.02257 -0.1078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-53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4.16667E-6 -2.59259E-6 L 0.16875 -0.1023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-511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4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-8.33333E-7 -3.33333E-6 L -0.34618 -0.0937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-469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-1.66667E-6 -4.07407E-6 L -0.20139 -0.095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9" y="-479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4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grpId="1" nodeType="withEffect">
                                  <p:stCondLst>
                                    <p:cond delay="25500"/>
                                  </p:stCondLst>
                                  <p:childTnLst>
                                    <p:animMotion origin="layout" path="M -5.55556E-7 -0.00393 L 0.16215 0.27431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8" y="13912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Motion origin="layout" path="M -1.94444E-6 1.11111E-6 L 0.30834 0.28773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4375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4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4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4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1.66667E-6 -0.00393 L 0.06094 0.10533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5463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5.55556E-7 -3.33333E-6 L 0.21441 0.09352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4676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4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5.55556E-7 -0.00394 L -0.28125 0.09676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5023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2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-3.61111E-6 -1.48148E-6 L -0.1493 0.14676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7338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53" presetClass="exit" presetSubtype="32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4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4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/>
      <p:bldP spid="33" grpId="1"/>
      <p:bldP spid="36" grpId="0" animBg="1"/>
      <p:bldP spid="36" grpId="1" animBg="1"/>
      <p:bldP spid="38" grpId="0"/>
      <p:bldP spid="38" grpId="1"/>
      <p:bldP spid="40" grpId="0" animBg="1"/>
      <p:bldP spid="40" grpId="1" animBg="1"/>
      <p:bldP spid="42" grpId="0"/>
      <p:bldP spid="42" grpId="1"/>
      <p:bldP spid="44" grpId="0" animBg="1"/>
      <p:bldP spid="44" grpId="1" animBg="1"/>
      <p:bldP spid="47" grpId="0"/>
      <p:bldP spid="47" grpId="1"/>
      <p:bldP spid="48" grpId="0" animBg="1"/>
      <p:bldP spid="4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7219">
            <a:off x="2639667" y="2799711"/>
            <a:ext cx="2939819" cy="220486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82" y="4359553"/>
            <a:ext cx="2916594" cy="218744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0692">
            <a:off x="4056377" y="553396"/>
            <a:ext cx="3105924" cy="203882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91" y="1283568"/>
            <a:ext cx="3197874" cy="239840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4603">
            <a:off x="3777342" y="1956444"/>
            <a:ext cx="2835584" cy="211703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85787" y="1052736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Chemie in der 4.Klasse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85787" y="1772816"/>
            <a:ext cx="27900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Beschäftigt sich mit: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600" dirty="0"/>
              <a:t>Materialien,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600" dirty="0"/>
              <a:t>ihren Eigenschaften,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600" dirty="0"/>
              <a:t>ihrer Zusammensetzung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600" dirty="0"/>
              <a:t>und ihrer Umwandlung.</a:t>
            </a:r>
          </a:p>
          <a:p>
            <a:endParaRPr lang="de-DE" sz="1600" dirty="0"/>
          </a:p>
          <a:p>
            <a:r>
              <a:rPr lang="de-DE" sz="1600" dirty="0"/>
              <a:t>Bei </a:t>
            </a:r>
            <a:r>
              <a:rPr lang="de-DE" sz="1600" dirty="0" err="1"/>
              <a:t>SchülerInnen</a:t>
            </a:r>
            <a:r>
              <a:rPr lang="de-DE" sz="1600" dirty="0"/>
              <a:t> besonders beliebt sind: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/>
              <a:t>einfache </a:t>
            </a:r>
            <a:r>
              <a:rPr lang="de-DE" sz="1600" dirty="0" err="1"/>
              <a:t>Schülerversu-che</a:t>
            </a:r>
            <a:r>
              <a:rPr lang="de-DE" sz="1600"/>
              <a:t>, Lehrerversuche,</a:t>
            </a: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/>
              <a:t>das Arbeiten mit den Molekülbaukästen,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/>
              <a:t>die Teilnahme am zweijährig stattfindenden Projektwettbewerb,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/>
              <a:t>Besuche in Betrieben unserer Umgebung und angrenzender Bezirke.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0485">
            <a:off x="6308846" y="3348049"/>
            <a:ext cx="1857041" cy="247605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27" y="2941698"/>
            <a:ext cx="1065691" cy="338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38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748A2518-7EB7-488B-821F-67AC27F89E23}"/>
              </a:ext>
            </a:extLst>
          </p:cNvPr>
          <p:cNvSpPr/>
          <p:nvPr/>
        </p:nvSpPr>
        <p:spPr>
          <a:xfrm>
            <a:off x="570616" y="5858637"/>
            <a:ext cx="1942235" cy="5515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100" dirty="0"/>
              <a:t>Blätterherbarium </a:t>
            </a:r>
          </a:p>
          <a:p>
            <a:pPr algn="ctr"/>
            <a:r>
              <a:rPr lang="de-DE" sz="1100" dirty="0"/>
              <a:t>2.Klasse</a:t>
            </a:r>
            <a:endParaRPr lang="de-AT" sz="11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F26D4CA-86C4-4258-8156-8E1A2DEC0FA4}"/>
              </a:ext>
            </a:extLst>
          </p:cNvPr>
          <p:cNvSpPr/>
          <p:nvPr/>
        </p:nvSpPr>
        <p:spPr>
          <a:xfrm>
            <a:off x="324813" y="3550089"/>
            <a:ext cx="1942235" cy="5515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100" dirty="0"/>
              <a:t>Ernährungspyramide 1.Klasse</a:t>
            </a:r>
            <a:endParaRPr lang="de-AT" sz="11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02C7E8-4785-46B2-BCD9-C58AB42FD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5052">
            <a:off x="-146769" y="1303162"/>
            <a:ext cx="2607292" cy="195546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DDB84F7-DE38-42A8-936A-969F41142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73">
            <a:off x="2318464" y="923876"/>
            <a:ext cx="2357298" cy="1815558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9F4E10A-63AC-409F-A413-F6F3B81AB947}"/>
              </a:ext>
            </a:extLst>
          </p:cNvPr>
          <p:cNvSpPr/>
          <p:nvPr/>
        </p:nvSpPr>
        <p:spPr>
          <a:xfrm>
            <a:off x="3269611" y="3146370"/>
            <a:ext cx="2437117" cy="10088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Biologie und Umweltkunde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B3D9BD5-8568-4D93-A806-A50E30084B37}"/>
              </a:ext>
            </a:extLst>
          </p:cNvPr>
          <p:cNvSpPr/>
          <p:nvPr/>
        </p:nvSpPr>
        <p:spPr>
          <a:xfrm>
            <a:off x="6631150" y="3597111"/>
            <a:ext cx="1871178" cy="7200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100" dirty="0"/>
              <a:t>Schulgarten</a:t>
            </a:r>
          </a:p>
          <a:p>
            <a:pPr algn="ctr"/>
            <a:r>
              <a:rPr lang="de-DE" sz="1100" dirty="0"/>
              <a:t>Von der Saat bis zur Ernte</a:t>
            </a:r>
          </a:p>
          <a:p>
            <a:pPr algn="ctr"/>
            <a:r>
              <a:rPr lang="de-DE" sz="1100" dirty="0"/>
              <a:t>4.Klasse</a:t>
            </a:r>
            <a:endParaRPr lang="de-AT" sz="11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6DD905B-D5B2-4E8D-899F-B42F6117D7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715">
            <a:off x="6741482" y="1862038"/>
            <a:ext cx="2129257" cy="159694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DC3D927-EAB7-407E-A08B-146BEC8297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0740">
            <a:off x="6378100" y="4427096"/>
            <a:ext cx="2520265" cy="141522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7319FC4-432D-47E0-8D53-C9D346102F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97" y="1064914"/>
            <a:ext cx="1911908" cy="1274605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39274196-02E7-467A-AE7E-E300B6C13676}"/>
              </a:ext>
            </a:extLst>
          </p:cNvPr>
          <p:cNvSpPr/>
          <p:nvPr/>
        </p:nvSpPr>
        <p:spPr>
          <a:xfrm>
            <a:off x="5017986" y="2414072"/>
            <a:ext cx="1449471" cy="47550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100" dirty="0"/>
              <a:t>Ökosystem im Glas</a:t>
            </a:r>
          </a:p>
          <a:p>
            <a:pPr algn="ctr"/>
            <a:r>
              <a:rPr lang="de-DE" sz="1100" dirty="0"/>
              <a:t>2.Klasse</a:t>
            </a:r>
            <a:endParaRPr lang="de-AT" sz="11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18B4258D-05B8-4B2F-8F4F-5F8AECE480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893" y="4289359"/>
            <a:ext cx="2372215" cy="1779161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FA2AC52A-54BC-4486-8AED-46192F945F6E}"/>
              </a:ext>
            </a:extLst>
          </p:cNvPr>
          <p:cNvSpPr/>
          <p:nvPr/>
        </p:nvSpPr>
        <p:spPr>
          <a:xfrm>
            <a:off x="3163581" y="6150821"/>
            <a:ext cx="2816836" cy="3025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100" dirty="0"/>
              <a:t>Kirschblütenbasteln </a:t>
            </a:r>
          </a:p>
          <a:p>
            <a:pPr algn="ctr"/>
            <a:r>
              <a:rPr lang="de-DE" sz="1100" dirty="0"/>
              <a:t>1.Klasse</a:t>
            </a:r>
            <a:endParaRPr lang="de-AT" sz="11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32A69AA-AADF-4A1C-B696-513D99A903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47">
            <a:off x="389384" y="4114247"/>
            <a:ext cx="2372619" cy="178004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B25C1BA-BE51-4F24-97A5-9999F054A38B}"/>
              </a:ext>
            </a:extLst>
          </p:cNvPr>
          <p:cNvSpPr/>
          <p:nvPr/>
        </p:nvSpPr>
        <p:spPr>
          <a:xfrm>
            <a:off x="2705424" y="2797463"/>
            <a:ext cx="1449471" cy="47550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100" dirty="0"/>
              <a:t>Luchsvortrag</a:t>
            </a:r>
          </a:p>
          <a:p>
            <a:pPr algn="ctr"/>
            <a:r>
              <a:rPr lang="de-DE" sz="1100" dirty="0"/>
              <a:t>1.Klasse</a:t>
            </a:r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1501321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82591CE8-7400-46FA-A7BE-F1A086E26C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5" y="3305241"/>
            <a:ext cx="3672408" cy="2663343"/>
          </a:xfrm>
          <a:prstGeom prst="rect">
            <a:avLst/>
          </a:prstGeom>
        </p:spPr>
      </p:pic>
      <p:pic>
        <p:nvPicPr>
          <p:cNvPr id="9" name="Grafik 8" descr="Ein Bild, das Text, Wand, drinnen, Tisch enthält.&#10;&#10;Automatisch generierte Beschreibung">
            <a:extLst>
              <a:ext uri="{FF2B5EF4-FFF2-40B4-BE49-F238E27FC236}">
                <a16:creationId xmlns:a16="http://schemas.microsoft.com/office/drawing/2014/main" id="{C3C6F5A1-9698-4DBB-93E2-3EF9961C52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30940" r="6687" b="12201"/>
          <a:stretch/>
        </p:blipFill>
        <p:spPr>
          <a:xfrm>
            <a:off x="3817313" y="3212976"/>
            <a:ext cx="5292080" cy="275560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EB86097-589F-4DBB-B4F9-2102BF3E140A}"/>
              </a:ext>
            </a:extLst>
          </p:cNvPr>
          <p:cNvSpPr txBox="1"/>
          <p:nvPr/>
        </p:nvSpPr>
        <p:spPr>
          <a:xfrm>
            <a:off x="4077072" y="917685"/>
            <a:ext cx="494298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/>
              <a:t>Unser Physikunterricht</a:t>
            </a:r>
            <a:br>
              <a:rPr lang="de-AT" sz="1600" b="1" dirty="0"/>
            </a:br>
            <a:endParaRPr lang="de-AT" sz="1600" b="1" dirty="0"/>
          </a:p>
          <a:p>
            <a:r>
              <a:rPr lang="de-AT" sz="1600" dirty="0"/>
              <a:t>Bist du neugierig? </a:t>
            </a:r>
          </a:p>
          <a:p>
            <a:r>
              <a:rPr lang="de-AT" sz="1600" dirty="0"/>
              <a:t>Entdeckst du gerne?</a:t>
            </a:r>
          </a:p>
          <a:p>
            <a:r>
              <a:rPr lang="de-AT" sz="1600" dirty="0"/>
              <a:t>Probierst du gerne Dinge aus?</a:t>
            </a:r>
            <a:br>
              <a:rPr lang="de-AT" sz="1600" dirty="0"/>
            </a:br>
            <a:br>
              <a:rPr lang="de-AT" sz="1600" dirty="0"/>
            </a:br>
            <a:r>
              <a:rPr lang="de-AT" sz="1600" dirty="0"/>
              <a:t>Dann bist du hier genau richtig! </a:t>
            </a:r>
            <a:br>
              <a:rPr lang="de-AT" sz="1600" dirty="0"/>
            </a:br>
            <a:r>
              <a:rPr lang="de-AT" sz="1600" dirty="0"/>
              <a:t>Wir entdecken gemeinsam unsere Umgebung!</a:t>
            </a:r>
          </a:p>
          <a:p>
            <a:r>
              <a:rPr lang="de-AT" dirty="0"/>
              <a:t> </a:t>
            </a:r>
          </a:p>
        </p:txBody>
      </p:sp>
      <p:pic>
        <p:nvPicPr>
          <p:cNvPr id="3" name="Grafik 2" descr="Ein Bild, das Text, Person, darstellend enthält.&#10;&#10;Automatisch generierte Beschreibung">
            <a:extLst>
              <a:ext uri="{FF2B5EF4-FFF2-40B4-BE49-F238E27FC236}">
                <a16:creationId xmlns:a16="http://schemas.microsoft.com/office/drawing/2014/main" id="{8DDC598D-7459-444A-8E56-969ED6B82F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588" r="9259" b="9328"/>
          <a:stretch/>
        </p:blipFill>
        <p:spPr>
          <a:xfrm>
            <a:off x="144905" y="889416"/>
            <a:ext cx="3672408" cy="24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34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EBC3C13-4FA5-4718-9AD0-63A1206CD85F}"/>
              </a:ext>
            </a:extLst>
          </p:cNvPr>
          <p:cNvSpPr txBox="1"/>
          <p:nvPr/>
        </p:nvSpPr>
        <p:spPr>
          <a:xfrm>
            <a:off x="179512" y="908720"/>
            <a:ext cx="3384376" cy="5637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Zentraler Bestandteil des Faches Bildnerische Erziehung ist es </a:t>
            </a:r>
            <a:r>
              <a:rPr lang="de-AT" sz="1100" b="1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Bildkompetenzen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 entwickeln.</a:t>
            </a:r>
          </a:p>
          <a:p>
            <a:endParaRPr lang="de-A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„Bild“</a:t>
            </a:r>
            <a:r>
              <a:rPr lang="de-AT" sz="1100" spc="2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wird</a:t>
            </a:r>
            <a:r>
              <a:rPr lang="de-AT" sz="1100" spc="2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als</a:t>
            </a:r>
            <a:r>
              <a:rPr lang="de-AT" sz="1100" spc="2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umfassender</a:t>
            </a:r>
            <a:r>
              <a:rPr lang="de-AT" sz="1100" spc="22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Begriff</a:t>
            </a:r>
            <a:r>
              <a:rPr lang="de-AT" sz="1100" spc="2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für</a:t>
            </a:r>
            <a:r>
              <a:rPr lang="de-AT" sz="1100" spc="2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zwei-</a:t>
            </a:r>
            <a:r>
              <a:rPr lang="de-AT" sz="1100" spc="2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und</a:t>
            </a:r>
            <a:r>
              <a:rPr lang="de-AT" sz="1100" spc="2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dreidimensionale</a:t>
            </a:r>
            <a:r>
              <a:rPr lang="de-AT" sz="1100" spc="22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Objekte,</a:t>
            </a:r>
            <a:r>
              <a:rPr lang="de-AT" sz="1100" spc="1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Artefakte,</a:t>
            </a:r>
            <a:r>
              <a:rPr lang="de-AT" sz="1100" spc="27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visuell</a:t>
            </a:r>
            <a:r>
              <a:rPr lang="de-AT" sz="1100" spc="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geprägte</a:t>
            </a:r>
            <a:r>
              <a:rPr lang="de-AT" sz="1100" spc="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Informationen,</a:t>
            </a:r>
            <a:r>
              <a:rPr lang="de-AT" sz="1100" spc="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Prozesse</a:t>
            </a:r>
            <a:r>
              <a:rPr lang="de-AT" sz="1100" spc="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und</a:t>
            </a:r>
            <a:r>
              <a:rPr lang="de-AT" sz="1100" spc="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Situationen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visueller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Erfahrung</a:t>
            </a:r>
            <a:r>
              <a:rPr lang="de-AT" sz="1100" spc="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gesehen.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„Bild“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ist</a:t>
            </a:r>
            <a:r>
              <a:rPr lang="de-AT" sz="1100" spc="3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1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also</a:t>
            </a:r>
            <a:r>
              <a:rPr lang="de-AT" sz="1100" spc="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nicht</a:t>
            </a:r>
            <a:r>
              <a:rPr lang="de-AT" sz="1100" spc="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nur</a:t>
            </a:r>
            <a:r>
              <a:rPr lang="de-AT" sz="1100" spc="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das</a:t>
            </a:r>
            <a:r>
              <a:rPr lang="de-AT" sz="1100" spc="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flache,</a:t>
            </a:r>
            <a:r>
              <a:rPr lang="de-AT" sz="1100" spc="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statische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Objekt,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sondern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auch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eine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visuelle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Gestaltung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3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in</a:t>
            </a:r>
            <a:r>
              <a:rPr lang="de-AT" sz="1100" spc="2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Raum</a:t>
            </a:r>
            <a:r>
              <a:rPr lang="de-AT" sz="1100" spc="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und</a:t>
            </a:r>
            <a:r>
              <a:rPr lang="de-AT" sz="1100" spc="32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1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Zeit</a:t>
            </a:r>
            <a:r>
              <a:rPr lang="de-AT" sz="1100" spc="24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–</a:t>
            </a:r>
            <a:r>
              <a:rPr lang="de-AT" sz="1100" spc="24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von</a:t>
            </a:r>
            <a:r>
              <a:rPr lang="de-AT" sz="1100" spc="24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der</a:t>
            </a:r>
            <a:r>
              <a:rPr lang="de-AT" sz="1100" spc="19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Architektur</a:t>
            </a:r>
            <a:r>
              <a:rPr lang="de-AT" sz="1100" spc="24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bis</a:t>
            </a:r>
            <a:r>
              <a:rPr lang="de-AT" sz="1100" spc="24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zum</a:t>
            </a:r>
            <a:r>
              <a:rPr lang="de-AT" sz="1100" spc="24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Film.</a:t>
            </a:r>
            <a:r>
              <a:rPr lang="de-AT" sz="1100" spc="24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Bildkompetenz</a:t>
            </a:r>
            <a:r>
              <a:rPr lang="de-AT" sz="1100" spc="24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bezieht</a:t>
            </a:r>
            <a:r>
              <a:rPr lang="de-AT" sz="1100" spc="24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sich</a:t>
            </a:r>
            <a:r>
              <a:rPr lang="de-AT" sz="1100" spc="24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immer</a:t>
            </a:r>
            <a:r>
              <a:rPr lang="de-AT" sz="1100" spc="24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auf</a:t>
            </a:r>
            <a:r>
              <a:rPr lang="de-AT" sz="1100" spc="24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diese</a:t>
            </a:r>
            <a:r>
              <a:rPr lang="de-AT" sz="1100" spc="24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Gesamtheit</a:t>
            </a:r>
            <a:r>
              <a:rPr lang="de-AT" sz="1100" spc="31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der</a:t>
            </a:r>
            <a:r>
              <a:rPr lang="de-AT" sz="1100" spc="2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inhaltlich</a:t>
            </a:r>
            <a:r>
              <a:rPr lang="de-AT" sz="1100" spc="2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und</a:t>
            </a:r>
            <a:r>
              <a:rPr lang="de-AT" sz="1100" spc="23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formal</a:t>
            </a:r>
            <a:r>
              <a:rPr lang="de-AT" sz="1100" spc="2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sehr</a:t>
            </a:r>
            <a:r>
              <a:rPr lang="de-AT" sz="1100" spc="23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unterschiedlichen</a:t>
            </a:r>
            <a:r>
              <a:rPr lang="de-AT" sz="1100" spc="2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visuellen</a:t>
            </a:r>
            <a:r>
              <a:rPr lang="de-AT" sz="1100" spc="23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Phänomene,</a:t>
            </a:r>
            <a:r>
              <a:rPr lang="de-AT" sz="1100" spc="2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also</a:t>
            </a:r>
            <a:r>
              <a:rPr lang="de-AT" sz="1100" spc="23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analog</a:t>
            </a:r>
            <a:r>
              <a:rPr lang="de-AT" sz="1100" spc="2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3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zu</a:t>
            </a:r>
            <a:r>
              <a:rPr lang="de-AT" sz="1100" spc="22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Tendenzen</a:t>
            </a:r>
            <a:r>
              <a:rPr lang="de-AT" sz="1100" spc="2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100" spc="3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in</a:t>
            </a:r>
            <a:r>
              <a:rPr lang="de-AT" sz="1100" spc="2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zeitgenössischer</a:t>
            </a:r>
            <a:r>
              <a:rPr lang="de-AT" sz="1100" spc="2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Kunst</a:t>
            </a:r>
            <a:r>
              <a:rPr lang="de-AT" sz="1100" spc="2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wie</a:t>
            </a:r>
            <a:r>
              <a:rPr lang="de-AT" sz="1100" spc="2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3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in</a:t>
            </a:r>
            <a:r>
              <a:rPr lang="de-AT" sz="1100" spc="2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Kunst-</a:t>
            </a:r>
            <a:r>
              <a:rPr lang="de-AT" sz="1100" spc="2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und</a:t>
            </a:r>
            <a:r>
              <a:rPr lang="de-AT" sz="1100" spc="2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Kulturwissenschaft</a:t>
            </a:r>
            <a:r>
              <a:rPr lang="de-AT" sz="1100" spc="2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als</a:t>
            </a:r>
            <a:r>
              <a:rPr lang="de-AT" sz="1100" spc="2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Wechselfeld</a:t>
            </a:r>
            <a:r>
              <a:rPr lang="de-AT" sz="1100" spc="2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von</a:t>
            </a:r>
            <a:r>
              <a:rPr lang="de-AT" sz="1100" spc="2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Bild,</a:t>
            </a:r>
            <a:r>
              <a:rPr lang="de-AT" sz="1100" spc="2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Medium</a:t>
            </a:r>
            <a:r>
              <a:rPr lang="de-AT" sz="1100" spc="1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und</a:t>
            </a:r>
            <a:r>
              <a:rPr lang="de-AT" sz="1100" spc="13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Körper.</a:t>
            </a:r>
            <a:endParaRPr lang="de-AT" sz="1100" dirty="0">
              <a:effectLst/>
              <a:latin typeface="Arial Narrow" panose="020B0606020202030204" pitchFamily="34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de-AT" sz="1100" spc="4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AT" sz="800" spc="4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vgl.:</a:t>
            </a:r>
            <a:r>
              <a:rPr lang="de-AT" sz="800" spc="11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800" spc="55" dirty="0" err="1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Kunst+Unterricht</a:t>
            </a:r>
            <a:r>
              <a:rPr lang="de-AT" sz="8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de-AT" sz="800" spc="11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800" spc="5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Bildkompetenz</a:t>
            </a:r>
            <a:r>
              <a:rPr lang="de-AT" sz="800" spc="11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8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de-AT" sz="800" spc="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8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Aufgaben</a:t>
            </a:r>
            <a:r>
              <a:rPr lang="de-AT" sz="800" spc="11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8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stellen</a:t>
            </a:r>
            <a:r>
              <a:rPr lang="de-AT" sz="800" spc="1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8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[Heft</a:t>
            </a:r>
            <a:r>
              <a:rPr lang="de-AT" sz="800" spc="11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8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341|2010])</a:t>
            </a:r>
            <a:endParaRPr lang="de-AT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A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1100" spc="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Bildkompetenz umfasst 3 wesentliche Bereiche:</a:t>
            </a:r>
            <a:endParaRPr lang="de-A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73025" lvl="0" indent="-34290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1100" b="1" spc="9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BILD</a:t>
            </a:r>
            <a:r>
              <a:rPr lang="de-AT" sz="1100" b="1" spc="13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b="1" spc="12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VERSTEHE</a:t>
            </a:r>
            <a:r>
              <a:rPr lang="de-AT" sz="1100" b="1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N:</a:t>
            </a:r>
            <a:r>
              <a:rPr lang="de-AT" sz="110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Bilder</a:t>
            </a:r>
            <a:r>
              <a:rPr lang="de-AT" sz="1100" spc="1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inhaltlich,</a:t>
            </a:r>
            <a:r>
              <a:rPr lang="de-AT" sz="1100" spc="1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emotional,</a:t>
            </a:r>
            <a:r>
              <a:rPr lang="de-AT" sz="1100" spc="1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formal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erfassen,</a:t>
            </a:r>
            <a:r>
              <a:rPr lang="de-AT" sz="1100" spc="1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diskutieren</a:t>
            </a:r>
            <a:r>
              <a:rPr lang="de-AT" sz="1100" spc="1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und</a:t>
            </a:r>
            <a:r>
              <a:rPr lang="de-AT" sz="1100" spc="1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reflektieren</a:t>
            </a:r>
            <a:endParaRPr lang="de-AT" sz="1100" dirty="0">
              <a:effectLst/>
              <a:latin typeface="Arial Narrow" panose="020B0606020202030204" pitchFamily="34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20"/>
              </a:spcBef>
              <a:buFont typeface="Symbol" panose="05050102010706020507" pitchFamily="18" charset="2"/>
              <a:buChar char=""/>
            </a:pPr>
            <a:r>
              <a:rPr lang="de-AT" sz="1100" b="1" spc="9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de-AT" sz="1100" b="1" spc="17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b="1" spc="12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MACHE</a:t>
            </a:r>
            <a:r>
              <a:rPr lang="de-AT" sz="1100" b="1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N: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Gefühle,</a:t>
            </a:r>
            <a:r>
              <a:rPr lang="de-AT" sz="1100" spc="1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Gedanken,</a:t>
            </a:r>
            <a:r>
              <a:rPr lang="de-AT" sz="1100" spc="1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Vorstellungen,</a:t>
            </a:r>
            <a:r>
              <a:rPr lang="de-AT" sz="1100" spc="1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Inhalte</a:t>
            </a:r>
            <a:r>
              <a:rPr lang="de-AT" sz="1100" spc="1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entwickeln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de-AT" sz="1100" spc="1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bildhaft</a:t>
            </a:r>
            <a:r>
              <a:rPr lang="de-AT" sz="1100" spc="1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darstellen</a:t>
            </a:r>
            <a:endParaRPr lang="de-A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30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de-AT" sz="1100" b="1" spc="9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de-AT" sz="1100" b="1" spc="13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b="1" spc="12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de-AT" sz="1100" b="1" spc="9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AT" sz="1100" b="1" spc="12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WENDE</a:t>
            </a:r>
            <a:r>
              <a:rPr lang="de-AT" sz="1100" b="1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N:</a:t>
            </a:r>
            <a:r>
              <a:rPr lang="de-AT" sz="1100" dirty="0"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</a:t>
            </a:r>
            <a:r>
              <a:rPr lang="de-AT" sz="1100" spc="1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Betrachten</a:t>
            </a:r>
            <a:r>
              <a:rPr lang="de-AT" sz="1100" spc="1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private,</a:t>
            </a:r>
            <a:r>
              <a:rPr lang="de-AT" sz="1100" spc="1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berufliche,</a:t>
            </a:r>
            <a:r>
              <a:rPr lang="de-AT" sz="1100" spc="14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öffentliche</a:t>
            </a:r>
            <a:r>
              <a:rPr lang="de-AT" sz="1100" spc="1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Situationen</a:t>
            </a:r>
            <a:r>
              <a:rPr lang="de-AT" sz="1100" spc="1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erfassen</a:t>
            </a:r>
            <a:r>
              <a:rPr lang="de-AT" sz="1100" dirty="0">
                <a:effectLst/>
                <a:latin typeface="Calibri Light" panose="020F0302020204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de-AT" sz="1100" spc="1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situationsgemäß</a:t>
            </a:r>
            <a:r>
              <a:rPr lang="de-AT" sz="1100" spc="1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6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</a:t>
            </a:r>
            <a:r>
              <a:rPr lang="de-AT" sz="1100" spc="1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75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Bildern</a:t>
            </a:r>
            <a:r>
              <a:rPr lang="de-AT" sz="1100" spc="15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100" spc="80" dirty="0">
                <a:solidFill>
                  <a:srgbClr val="231F2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kommunizieren.</a:t>
            </a:r>
            <a:endParaRPr lang="de-A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sz="1100" dirty="0"/>
          </a:p>
        </p:txBody>
      </p:sp>
      <p:pic>
        <p:nvPicPr>
          <p:cNvPr id="6" name="Grafik 5" descr="Ein Bild, das Stuhl, farbig, Gewebe enthält.&#10;&#10;Automatisch generierte Beschreibung">
            <a:extLst>
              <a:ext uri="{FF2B5EF4-FFF2-40B4-BE49-F238E27FC236}">
                <a16:creationId xmlns:a16="http://schemas.microsoft.com/office/drawing/2014/main" id="{CFF78793-D8E5-4C54-AF64-8A0CF3484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46" y="910750"/>
            <a:ext cx="1176537" cy="1654154"/>
          </a:xfrm>
          <a:prstGeom prst="rect">
            <a:avLst/>
          </a:prstGeom>
        </p:spPr>
      </p:pic>
      <p:pic>
        <p:nvPicPr>
          <p:cNvPr id="60" name="Grafik 59" descr="Ein Bild, das Text, Person, Mann, Anzug enthält.&#10;&#10;Automatisch generierte Beschreibung">
            <a:extLst>
              <a:ext uri="{FF2B5EF4-FFF2-40B4-BE49-F238E27FC236}">
                <a16:creationId xmlns:a16="http://schemas.microsoft.com/office/drawing/2014/main" id="{2012D87A-0839-435A-AB1B-180A9A9AD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46" y="4653136"/>
            <a:ext cx="2402898" cy="1654154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1EFA41EA-27DC-46E1-857D-D2D2C155E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67" y="2746320"/>
            <a:ext cx="1176537" cy="1662069"/>
          </a:xfrm>
          <a:prstGeom prst="rect">
            <a:avLst/>
          </a:prstGeom>
        </p:spPr>
      </p:pic>
      <p:pic>
        <p:nvPicPr>
          <p:cNvPr id="64" name="Grafik 63" descr="Ein Bild, das Spielzeug, Puppe enthält.&#10;&#10;Automatisch generierte Beschreibung">
            <a:extLst>
              <a:ext uri="{FF2B5EF4-FFF2-40B4-BE49-F238E27FC236}">
                <a16:creationId xmlns:a16="http://schemas.microsoft.com/office/drawing/2014/main" id="{A9DBDB11-1B99-455C-B26D-695578B982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28" y="908720"/>
            <a:ext cx="1176537" cy="1660083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BC78CB16-E043-478A-A56E-4F769A85A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85" y="2759099"/>
            <a:ext cx="1106290" cy="1660084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7EBCA144-CD91-46DE-94BD-DEA212F1B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77" y="2765199"/>
            <a:ext cx="1240488" cy="1653984"/>
          </a:xfrm>
          <a:prstGeom prst="rect">
            <a:avLst/>
          </a:prstGeom>
        </p:spPr>
      </p:pic>
      <p:pic>
        <p:nvPicPr>
          <p:cNvPr id="70" name="Grafik 69" descr="Ein Bild, das Haarteil enthält.&#10;&#10;Automatisch generierte Beschreibung">
            <a:extLst>
              <a:ext uri="{FF2B5EF4-FFF2-40B4-BE49-F238E27FC236}">
                <a16:creationId xmlns:a16="http://schemas.microsoft.com/office/drawing/2014/main" id="{37A61507-BF0D-47F4-A6D7-DCFCDCAA5B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85" y="909360"/>
            <a:ext cx="1157908" cy="1654154"/>
          </a:xfrm>
          <a:prstGeom prst="rect">
            <a:avLst/>
          </a:prstGeom>
        </p:spPr>
      </p:pic>
      <p:pic>
        <p:nvPicPr>
          <p:cNvPr id="72" name="Grafik 71" descr="Ein Bild, das Strichzeichnung enthält.&#10;&#10;Automatisch generierte Beschreibung">
            <a:extLst>
              <a:ext uri="{FF2B5EF4-FFF2-40B4-BE49-F238E27FC236}">
                <a16:creationId xmlns:a16="http://schemas.microsoft.com/office/drawing/2014/main" id="{297B72D5-B23D-418E-A0B7-7FE7D821A1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0" b="11531"/>
          <a:stretch/>
        </p:blipFill>
        <p:spPr>
          <a:xfrm>
            <a:off x="3699620" y="2759098"/>
            <a:ext cx="1284073" cy="1461989"/>
          </a:xfrm>
          <a:prstGeom prst="rect">
            <a:avLst/>
          </a:prstGeom>
        </p:spPr>
      </p:pic>
      <p:pic>
        <p:nvPicPr>
          <p:cNvPr id="78" name="Grafik 77" descr="Ein Bild, das Text, drinnen, Computer, Tisch enthält.&#10;&#10;Automatisch generierte Beschreibung">
            <a:extLst>
              <a:ext uri="{FF2B5EF4-FFF2-40B4-BE49-F238E27FC236}">
                <a16:creationId xmlns:a16="http://schemas.microsoft.com/office/drawing/2014/main" id="{BC72E88C-730A-4A87-B56E-FF84EE46EA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93" y="4653136"/>
            <a:ext cx="2844498" cy="1055576"/>
          </a:xfrm>
          <a:prstGeom prst="rect">
            <a:avLst/>
          </a:prstGeom>
        </p:spPr>
      </p:pic>
      <p:pic>
        <p:nvPicPr>
          <p:cNvPr id="80" name="Grafik 79" descr="Ein Bild, das Text enthält.&#10;&#10;Automatisch generierte Beschreibung">
            <a:extLst>
              <a:ext uri="{FF2B5EF4-FFF2-40B4-BE49-F238E27FC236}">
                <a16:creationId xmlns:a16="http://schemas.microsoft.com/office/drawing/2014/main" id="{18B8A1D7-6F21-4AE1-8804-7550DABC83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42"/>
          <a:stretch/>
        </p:blipFill>
        <p:spPr>
          <a:xfrm>
            <a:off x="7690961" y="909734"/>
            <a:ext cx="1170843" cy="165479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9A59EF5-BD98-4250-A399-AC75FC5EDEAF}"/>
              </a:ext>
            </a:extLst>
          </p:cNvPr>
          <p:cNvSpPr txBox="1"/>
          <p:nvPr/>
        </p:nvSpPr>
        <p:spPr>
          <a:xfrm>
            <a:off x="6200293" y="5733256"/>
            <a:ext cx="2749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Schüler*</a:t>
            </a:r>
            <a:r>
              <a:rPr lang="de-DE" sz="1200" dirty="0" err="1"/>
              <a:t>innenarbeiten</a:t>
            </a:r>
            <a:r>
              <a:rPr lang="de-DE" sz="1200" dirty="0"/>
              <a:t> 1. – 8. Klassen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3944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inten">
            <a:extLst>
              <a:ext uri="{FF2B5EF4-FFF2-40B4-BE49-F238E27FC236}">
                <a16:creationId xmlns:a16="http://schemas.microsoft.com/office/drawing/2014/main" id="{28E88501-52FD-458F-B69A-884324559978}"/>
              </a:ext>
            </a:extLst>
          </p:cNvPr>
          <p:cNvSpPr/>
          <p:nvPr/>
        </p:nvSpPr>
        <p:spPr>
          <a:xfrm>
            <a:off x="0" y="836712"/>
            <a:ext cx="9144000" cy="5184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3" name="Grafik 1">
            <a:extLst>
              <a:ext uri="{FF2B5EF4-FFF2-40B4-BE49-F238E27FC236}">
                <a16:creationId xmlns:a16="http://schemas.microsoft.com/office/drawing/2014/main" id="{0FE3C560-026B-4B41-B3D4-E831EBE99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9" y="1055498"/>
            <a:ext cx="1008000" cy="1008000"/>
          </a:xfrm>
          <a:prstGeom prst="rect">
            <a:avLst/>
          </a:prstGeom>
        </p:spPr>
      </p:pic>
      <p:pic>
        <p:nvPicPr>
          <p:cNvPr id="5" name="Grafik 18" descr="Ein Bild, das Text, grün enthält.&#10;&#10;Automatisch generierte Beschreibung">
            <a:extLst>
              <a:ext uri="{FF2B5EF4-FFF2-40B4-BE49-F238E27FC236}">
                <a16:creationId xmlns:a16="http://schemas.microsoft.com/office/drawing/2014/main" id="{C8D44156-DFCD-4176-BA4F-A03D04C44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38" y="4689591"/>
            <a:ext cx="1004594" cy="1008000"/>
          </a:xfrm>
          <a:prstGeom prst="rect">
            <a:avLst/>
          </a:prstGeom>
        </p:spPr>
      </p:pic>
      <p:pic>
        <p:nvPicPr>
          <p:cNvPr id="7" name="Grafik 15" descr="Ein Bild, das Essen, Teller, Pflanze, angeordnet enthält.&#10;&#10;Automatisch generierte Beschreibung">
            <a:extLst>
              <a:ext uri="{FF2B5EF4-FFF2-40B4-BE49-F238E27FC236}">
                <a16:creationId xmlns:a16="http://schemas.microsoft.com/office/drawing/2014/main" id="{6B2DE687-1C87-4E9A-A03C-FD45EF0911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03" y="3471098"/>
            <a:ext cx="1006298" cy="1008000"/>
          </a:xfrm>
          <a:prstGeom prst="rect">
            <a:avLst/>
          </a:prstGeom>
        </p:spPr>
      </p:pic>
      <p:pic>
        <p:nvPicPr>
          <p:cNvPr id="9" name="Grafik 7" descr="Ein Bild, das Briefpapier, Umschlag enthält.&#10;&#10;Automatisch generierte Beschreibung">
            <a:extLst>
              <a:ext uri="{FF2B5EF4-FFF2-40B4-BE49-F238E27FC236}">
                <a16:creationId xmlns:a16="http://schemas.microsoft.com/office/drawing/2014/main" id="{BD5B5988-D037-4C75-B0B3-CFEED62CA0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08" y="2267728"/>
            <a:ext cx="1006298" cy="1008000"/>
          </a:xfrm>
          <a:prstGeom prst="rect">
            <a:avLst/>
          </a:prstGeom>
        </p:spPr>
      </p:pic>
      <p:pic>
        <p:nvPicPr>
          <p:cNvPr id="11" name="Grafik 6" descr="Ein Bild, das Pink, rot, Boden, drinnen enthält.&#10;&#10;Automatisch generierte Beschreibung">
            <a:extLst>
              <a:ext uri="{FF2B5EF4-FFF2-40B4-BE49-F238E27FC236}">
                <a16:creationId xmlns:a16="http://schemas.microsoft.com/office/drawing/2014/main" id="{1F0EA2DE-52A1-4C1C-AAAA-1469D8F5DE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9" y="2267728"/>
            <a:ext cx="1006298" cy="1008000"/>
          </a:xfrm>
          <a:prstGeom prst="rect">
            <a:avLst/>
          </a:prstGeom>
        </p:spPr>
      </p:pic>
      <p:pic>
        <p:nvPicPr>
          <p:cNvPr id="13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C80F166A-DB36-4D8C-9CE1-742977AEA0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9" y="3479958"/>
            <a:ext cx="1006298" cy="1008000"/>
          </a:xfrm>
          <a:prstGeom prst="rect">
            <a:avLst/>
          </a:prstGeom>
        </p:spPr>
      </p:pic>
      <p:pic>
        <p:nvPicPr>
          <p:cNvPr id="15" name="Grafik 20" descr="Ein Bild, das Handschuhe enthält.&#10;&#10;Automatisch generierte Beschreibung">
            <a:extLst>
              <a:ext uri="{FF2B5EF4-FFF2-40B4-BE49-F238E27FC236}">
                <a16:creationId xmlns:a16="http://schemas.microsoft.com/office/drawing/2014/main" id="{4F3882B3-4330-4F25-A235-49F1617BB2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03" y="4689591"/>
            <a:ext cx="1006298" cy="1008000"/>
          </a:xfrm>
          <a:prstGeom prst="rect">
            <a:avLst/>
          </a:prstGeom>
        </p:spPr>
      </p:pic>
      <p:pic>
        <p:nvPicPr>
          <p:cNvPr id="17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0B86C46-7647-4258-AA74-22F16BE32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21" y="1057010"/>
            <a:ext cx="1002892" cy="1008000"/>
          </a:xfrm>
          <a:prstGeom prst="rect">
            <a:avLst/>
          </a:prstGeom>
        </p:spPr>
      </p:pic>
      <p:pic>
        <p:nvPicPr>
          <p:cNvPr id="19" name="Grafik 19" descr="Ein Bild, das orange, Maske enthält.&#10;&#10;Automatisch generierte Beschreibung">
            <a:extLst>
              <a:ext uri="{FF2B5EF4-FFF2-40B4-BE49-F238E27FC236}">
                <a16:creationId xmlns:a16="http://schemas.microsoft.com/office/drawing/2014/main" id="{F790C30D-A372-4E01-9677-5EB70D31D6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91" y="4689591"/>
            <a:ext cx="1004594" cy="1008000"/>
          </a:xfrm>
          <a:prstGeom prst="rect">
            <a:avLst/>
          </a:prstGeom>
        </p:spPr>
      </p:pic>
      <p:pic>
        <p:nvPicPr>
          <p:cNvPr id="21" name="Grafik 16" descr="Ein Bild, das drinnen, Outdoorobjekt, bemalt enthält.&#10;&#10;Automatisch generierte Beschreibung">
            <a:extLst>
              <a:ext uri="{FF2B5EF4-FFF2-40B4-BE49-F238E27FC236}">
                <a16:creationId xmlns:a16="http://schemas.microsoft.com/office/drawing/2014/main" id="{DEBC499E-02E3-472D-BAA1-7797270840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9" y="4692188"/>
            <a:ext cx="1006298" cy="1008000"/>
          </a:xfrm>
          <a:prstGeom prst="rect">
            <a:avLst/>
          </a:prstGeom>
        </p:spPr>
      </p:pic>
      <p:pic>
        <p:nvPicPr>
          <p:cNvPr id="22" name="Grafik 8" descr="Ein Bild, das drinnen, Outdoorobjekt, bemalt enthält.&#10;&#10;Automatisch generierte Beschreibung">
            <a:extLst>
              <a:ext uri="{FF2B5EF4-FFF2-40B4-BE49-F238E27FC236}">
                <a16:creationId xmlns:a16="http://schemas.microsoft.com/office/drawing/2014/main" id="{8FE1E3F3-BD8D-48F0-AD99-E44FD35AA2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93" y="2267728"/>
            <a:ext cx="1006298" cy="1008000"/>
          </a:xfrm>
          <a:prstGeom prst="rect">
            <a:avLst/>
          </a:prstGeom>
        </p:spPr>
      </p:pic>
      <p:pic>
        <p:nvPicPr>
          <p:cNvPr id="23" name="Grafik 3" descr="Ein Bild, das orange, Maske enthält.&#10;&#10;Automatisch generierte Beschreibung">
            <a:extLst>
              <a:ext uri="{FF2B5EF4-FFF2-40B4-BE49-F238E27FC236}">
                <a16:creationId xmlns:a16="http://schemas.microsoft.com/office/drawing/2014/main" id="{7D765F4F-7C51-4660-8394-4B1A788ED8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15" y="1055353"/>
            <a:ext cx="1004594" cy="1008000"/>
          </a:xfrm>
          <a:prstGeom prst="rect">
            <a:avLst/>
          </a:prstGeom>
        </p:spPr>
      </p:pic>
      <p:pic>
        <p:nvPicPr>
          <p:cNvPr id="24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CF2D2F2A-9FE8-4F06-A6E1-A3C28FB4C1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87" y="4692188"/>
            <a:ext cx="1002892" cy="1008000"/>
          </a:xfrm>
          <a:prstGeom prst="rect">
            <a:avLst/>
          </a:prstGeom>
        </p:spPr>
      </p:pic>
      <p:pic>
        <p:nvPicPr>
          <p:cNvPr id="25" name="Grafik 13" descr="Ein Bild, das Handschuhe enthält.&#10;&#10;Automatisch generierte Beschreibung">
            <a:extLst>
              <a:ext uri="{FF2B5EF4-FFF2-40B4-BE49-F238E27FC236}">
                <a16:creationId xmlns:a16="http://schemas.microsoft.com/office/drawing/2014/main" id="{1F22D30C-30AA-433A-A810-2DF974A492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84" y="3479958"/>
            <a:ext cx="1006298" cy="1008000"/>
          </a:xfrm>
          <a:prstGeom prst="rect">
            <a:avLst/>
          </a:prstGeom>
        </p:spPr>
      </p:pic>
      <p:pic>
        <p:nvPicPr>
          <p:cNvPr id="26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A5DD3B0B-99AE-404A-B9F2-FF8BEC80B0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23" y="2251898"/>
            <a:ext cx="1006298" cy="1008000"/>
          </a:xfrm>
          <a:prstGeom prst="rect">
            <a:avLst/>
          </a:prstGeom>
        </p:spPr>
      </p:pic>
      <p:pic>
        <p:nvPicPr>
          <p:cNvPr id="27" name="Grafik 4" descr="Ein Bild, das Pink, rot, Boden, drinnen enthält.&#10;&#10;Automatisch generierte Beschreibung">
            <a:extLst>
              <a:ext uri="{FF2B5EF4-FFF2-40B4-BE49-F238E27FC236}">
                <a16:creationId xmlns:a16="http://schemas.microsoft.com/office/drawing/2014/main" id="{77EB7600-5B6F-4574-BEF8-D79F88A3AC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18" y="1051992"/>
            <a:ext cx="1006298" cy="1008000"/>
          </a:xfrm>
          <a:prstGeom prst="rect">
            <a:avLst/>
          </a:prstGeom>
        </p:spPr>
      </p:pic>
      <p:pic>
        <p:nvPicPr>
          <p:cNvPr id="28" name="Grafik 14" descr="Ein Bild, das Briefpapier, Umschlag enthält.&#10;&#10;Automatisch generierte Beschreibung">
            <a:extLst>
              <a:ext uri="{FF2B5EF4-FFF2-40B4-BE49-F238E27FC236}">
                <a16:creationId xmlns:a16="http://schemas.microsoft.com/office/drawing/2014/main" id="{C55832E7-40A3-4814-B8AB-9785857F4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75" y="3479958"/>
            <a:ext cx="1006298" cy="1008000"/>
          </a:xfrm>
          <a:prstGeom prst="rect">
            <a:avLst/>
          </a:prstGeom>
        </p:spPr>
      </p:pic>
      <p:pic>
        <p:nvPicPr>
          <p:cNvPr id="29" name="Grafik 2" descr="Ein Bild, das Essen, Teller, Pflanze, angeordnet enthält.&#10;&#10;Automatisch generierte Beschreibung">
            <a:extLst>
              <a:ext uri="{FF2B5EF4-FFF2-40B4-BE49-F238E27FC236}">
                <a16:creationId xmlns:a16="http://schemas.microsoft.com/office/drawing/2014/main" id="{A7805498-9825-4F92-A6DB-B31E6BD084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08" y="1055498"/>
            <a:ext cx="1006298" cy="1008000"/>
          </a:xfrm>
          <a:prstGeom prst="rect">
            <a:avLst/>
          </a:prstGeom>
        </p:spPr>
      </p:pic>
      <p:pic>
        <p:nvPicPr>
          <p:cNvPr id="30" name="Grafik 10" descr="Ein Bild, das Text, grün enthält.&#10;&#10;Automatisch generierte Beschreibung">
            <a:extLst>
              <a:ext uri="{FF2B5EF4-FFF2-40B4-BE49-F238E27FC236}">
                <a16:creationId xmlns:a16="http://schemas.microsoft.com/office/drawing/2014/main" id="{D49636E7-CD43-4478-8683-975E5CA6B7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21" y="2251898"/>
            <a:ext cx="1004594" cy="1008000"/>
          </a:xfrm>
          <a:prstGeom prst="rect">
            <a:avLst/>
          </a:prstGeom>
        </p:spPr>
      </p:pic>
      <p:pic>
        <p:nvPicPr>
          <p:cNvPr id="31" name="Grafik 12">
            <a:extLst>
              <a:ext uri="{FF2B5EF4-FFF2-40B4-BE49-F238E27FC236}">
                <a16:creationId xmlns:a16="http://schemas.microsoft.com/office/drawing/2014/main" id="{A5FFA724-F511-443A-8797-78A27CD81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57" y="3479958"/>
            <a:ext cx="1008000" cy="1008000"/>
          </a:xfrm>
          <a:prstGeom prst="rect">
            <a:avLst/>
          </a:prstGeom>
        </p:spPr>
      </p:pic>
      <p:sp>
        <p:nvSpPr>
          <p:cNvPr id="32" name="Rechteck 1">
            <a:extLst>
              <a:ext uri="{FF2B5EF4-FFF2-40B4-BE49-F238E27FC236}">
                <a16:creationId xmlns:a16="http://schemas.microsoft.com/office/drawing/2014/main" id="{D388CC0F-EAFA-4B9F-AB93-4B9E666B399E}"/>
              </a:ext>
            </a:extLst>
          </p:cNvPr>
          <p:cNvSpPr/>
          <p:nvPr/>
        </p:nvSpPr>
        <p:spPr>
          <a:xfrm>
            <a:off x="256057" y="994635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3" name="Rechteck 2">
            <a:extLst>
              <a:ext uri="{FF2B5EF4-FFF2-40B4-BE49-F238E27FC236}">
                <a16:creationId xmlns:a16="http://schemas.microsoft.com/office/drawing/2014/main" id="{CAD58DB7-1387-4850-8E87-80A6FCA2E7CC}"/>
              </a:ext>
            </a:extLst>
          </p:cNvPr>
          <p:cNvSpPr/>
          <p:nvPr/>
        </p:nvSpPr>
        <p:spPr>
          <a:xfrm>
            <a:off x="1491137" y="998156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4" name="Rechteck 3">
            <a:extLst>
              <a:ext uri="{FF2B5EF4-FFF2-40B4-BE49-F238E27FC236}">
                <a16:creationId xmlns:a16="http://schemas.microsoft.com/office/drawing/2014/main" id="{26D6571A-08B6-4A9B-8521-5A0D224143E0}"/>
              </a:ext>
            </a:extLst>
          </p:cNvPr>
          <p:cNvSpPr/>
          <p:nvPr/>
        </p:nvSpPr>
        <p:spPr>
          <a:xfrm>
            <a:off x="2719386" y="994635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5" name="Rechteck 4">
            <a:extLst>
              <a:ext uri="{FF2B5EF4-FFF2-40B4-BE49-F238E27FC236}">
                <a16:creationId xmlns:a16="http://schemas.microsoft.com/office/drawing/2014/main" id="{EF5BC294-4020-44CF-B382-8C494B9AA8D6}"/>
              </a:ext>
            </a:extLst>
          </p:cNvPr>
          <p:cNvSpPr/>
          <p:nvPr/>
        </p:nvSpPr>
        <p:spPr>
          <a:xfrm>
            <a:off x="3950257" y="994635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6" name="Rechteck 5">
            <a:extLst>
              <a:ext uri="{FF2B5EF4-FFF2-40B4-BE49-F238E27FC236}">
                <a16:creationId xmlns:a16="http://schemas.microsoft.com/office/drawing/2014/main" id="{89C5D946-90EA-4217-B835-4A7D02752DB9}"/>
              </a:ext>
            </a:extLst>
          </p:cNvPr>
          <p:cNvSpPr/>
          <p:nvPr/>
        </p:nvSpPr>
        <p:spPr>
          <a:xfrm>
            <a:off x="5197908" y="994635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7" name="Rechteck 6">
            <a:extLst>
              <a:ext uri="{FF2B5EF4-FFF2-40B4-BE49-F238E27FC236}">
                <a16:creationId xmlns:a16="http://schemas.microsoft.com/office/drawing/2014/main" id="{FCA55EF3-0F8E-4A70-8839-2945551AB634}"/>
              </a:ext>
            </a:extLst>
          </p:cNvPr>
          <p:cNvSpPr/>
          <p:nvPr/>
        </p:nvSpPr>
        <p:spPr>
          <a:xfrm>
            <a:off x="237558" y="2231728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8" name="Rechteck 7">
            <a:extLst>
              <a:ext uri="{FF2B5EF4-FFF2-40B4-BE49-F238E27FC236}">
                <a16:creationId xmlns:a16="http://schemas.microsoft.com/office/drawing/2014/main" id="{95A17F9C-6325-4C51-903F-ECE78C6EDC22}"/>
              </a:ext>
            </a:extLst>
          </p:cNvPr>
          <p:cNvSpPr/>
          <p:nvPr/>
        </p:nvSpPr>
        <p:spPr>
          <a:xfrm>
            <a:off x="1491137" y="2224186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9" name="Rechteck 8">
            <a:extLst>
              <a:ext uri="{FF2B5EF4-FFF2-40B4-BE49-F238E27FC236}">
                <a16:creationId xmlns:a16="http://schemas.microsoft.com/office/drawing/2014/main" id="{5316B098-248C-4644-82E3-F78EC4FD18FE}"/>
              </a:ext>
            </a:extLst>
          </p:cNvPr>
          <p:cNvSpPr/>
          <p:nvPr/>
        </p:nvSpPr>
        <p:spPr>
          <a:xfrm>
            <a:off x="2716264" y="2225937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0" name="Rechteck 9">
            <a:extLst>
              <a:ext uri="{FF2B5EF4-FFF2-40B4-BE49-F238E27FC236}">
                <a16:creationId xmlns:a16="http://schemas.microsoft.com/office/drawing/2014/main" id="{50FB60AD-9AEF-4FCB-9E3F-49A7ED9D7CCC}"/>
              </a:ext>
            </a:extLst>
          </p:cNvPr>
          <p:cNvSpPr/>
          <p:nvPr/>
        </p:nvSpPr>
        <p:spPr>
          <a:xfrm>
            <a:off x="3963963" y="2224506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1" name="Rechteck 10">
            <a:extLst>
              <a:ext uri="{FF2B5EF4-FFF2-40B4-BE49-F238E27FC236}">
                <a16:creationId xmlns:a16="http://schemas.microsoft.com/office/drawing/2014/main" id="{E60F2615-3295-4C55-A041-B172C882A8C4}"/>
              </a:ext>
            </a:extLst>
          </p:cNvPr>
          <p:cNvSpPr/>
          <p:nvPr/>
        </p:nvSpPr>
        <p:spPr>
          <a:xfrm>
            <a:off x="5193467" y="2214924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2" name="Rechteck 11">
            <a:extLst>
              <a:ext uri="{FF2B5EF4-FFF2-40B4-BE49-F238E27FC236}">
                <a16:creationId xmlns:a16="http://schemas.microsoft.com/office/drawing/2014/main" id="{2F98B7BB-FDA6-490D-98A4-571D0B7A288D}"/>
              </a:ext>
            </a:extLst>
          </p:cNvPr>
          <p:cNvSpPr/>
          <p:nvPr/>
        </p:nvSpPr>
        <p:spPr>
          <a:xfrm>
            <a:off x="242614" y="3443958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3" name="Rechteck 12">
            <a:extLst>
              <a:ext uri="{FF2B5EF4-FFF2-40B4-BE49-F238E27FC236}">
                <a16:creationId xmlns:a16="http://schemas.microsoft.com/office/drawing/2014/main" id="{8FBFA2BE-BA78-4B15-B19B-74E93289FEF0}"/>
              </a:ext>
            </a:extLst>
          </p:cNvPr>
          <p:cNvSpPr/>
          <p:nvPr/>
        </p:nvSpPr>
        <p:spPr>
          <a:xfrm>
            <a:off x="1476686" y="3451500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4" name="Rechteck 13">
            <a:extLst>
              <a:ext uri="{FF2B5EF4-FFF2-40B4-BE49-F238E27FC236}">
                <a16:creationId xmlns:a16="http://schemas.microsoft.com/office/drawing/2014/main" id="{8997CD77-FDBF-4613-8966-23C492E419C6}"/>
              </a:ext>
            </a:extLst>
          </p:cNvPr>
          <p:cNvSpPr/>
          <p:nvPr/>
        </p:nvSpPr>
        <p:spPr>
          <a:xfrm>
            <a:off x="2711364" y="3441919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5" name="Rechteck 14">
            <a:extLst>
              <a:ext uri="{FF2B5EF4-FFF2-40B4-BE49-F238E27FC236}">
                <a16:creationId xmlns:a16="http://schemas.microsoft.com/office/drawing/2014/main" id="{46433DF3-9BAB-4CB4-88EB-88F2E35F5675}"/>
              </a:ext>
            </a:extLst>
          </p:cNvPr>
          <p:cNvSpPr/>
          <p:nvPr/>
        </p:nvSpPr>
        <p:spPr>
          <a:xfrm>
            <a:off x="3963498" y="3441919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6" name="Rechteck 15">
            <a:extLst>
              <a:ext uri="{FF2B5EF4-FFF2-40B4-BE49-F238E27FC236}">
                <a16:creationId xmlns:a16="http://schemas.microsoft.com/office/drawing/2014/main" id="{53EF6F03-6428-41F1-88E2-3D42B1F5599C}"/>
              </a:ext>
            </a:extLst>
          </p:cNvPr>
          <p:cNvSpPr/>
          <p:nvPr/>
        </p:nvSpPr>
        <p:spPr>
          <a:xfrm>
            <a:off x="5204570" y="3440291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7" name="Rechteck 16">
            <a:extLst>
              <a:ext uri="{FF2B5EF4-FFF2-40B4-BE49-F238E27FC236}">
                <a16:creationId xmlns:a16="http://schemas.microsoft.com/office/drawing/2014/main" id="{1371403B-423B-4BA5-89C0-24F4F3140BE3}"/>
              </a:ext>
            </a:extLst>
          </p:cNvPr>
          <p:cNvSpPr/>
          <p:nvPr/>
        </p:nvSpPr>
        <p:spPr>
          <a:xfrm>
            <a:off x="256057" y="4656188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8" name="Rechteck 17">
            <a:extLst>
              <a:ext uri="{FF2B5EF4-FFF2-40B4-BE49-F238E27FC236}">
                <a16:creationId xmlns:a16="http://schemas.microsoft.com/office/drawing/2014/main" id="{DA534FB9-C110-4C95-955C-F7CB56B8DABA}"/>
              </a:ext>
            </a:extLst>
          </p:cNvPr>
          <p:cNvSpPr/>
          <p:nvPr/>
        </p:nvSpPr>
        <p:spPr>
          <a:xfrm>
            <a:off x="1476686" y="4649072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9" name="Rechteck 18">
            <a:extLst>
              <a:ext uri="{FF2B5EF4-FFF2-40B4-BE49-F238E27FC236}">
                <a16:creationId xmlns:a16="http://schemas.microsoft.com/office/drawing/2014/main" id="{5975C938-4265-4C64-8BBD-B0DC2E5D089C}"/>
              </a:ext>
            </a:extLst>
          </p:cNvPr>
          <p:cNvSpPr/>
          <p:nvPr/>
        </p:nvSpPr>
        <p:spPr>
          <a:xfrm>
            <a:off x="2711364" y="4660126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50" name="Rechteck 19">
            <a:extLst>
              <a:ext uri="{FF2B5EF4-FFF2-40B4-BE49-F238E27FC236}">
                <a16:creationId xmlns:a16="http://schemas.microsoft.com/office/drawing/2014/main" id="{11F6FB93-62F2-4251-8E84-0284A761A5D1}"/>
              </a:ext>
            </a:extLst>
          </p:cNvPr>
          <p:cNvSpPr/>
          <p:nvPr/>
        </p:nvSpPr>
        <p:spPr>
          <a:xfrm>
            <a:off x="3950257" y="4671790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51" name="Rechteck 20">
            <a:extLst>
              <a:ext uri="{FF2B5EF4-FFF2-40B4-BE49-F238E27FC236}">
                <a16:creationId xmlns:a16="http://schemas.microsoft.com/office/drawing/2014/main" id="{445B704B-C437-4458-BD11-648421481E0A}"/>
              </a:ext>
            </a:extLst>
          </p:cNvPr>
          <p:cNvSpPr/>
          <p:nvPr/>
        </p:nvSpPr>
        <p:spPr>
          <a:xfrm>
            <a:off x="5204570" y="4671790"/>
            <a:ext cx="1080000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9C809C2F-0535-4C20-AF7F-20CE622532F3}"/>
              </a:ext>
            </a:extLst>
          </p:cNvPr>
          <p:cNvSpPr txBox="1"/>
          <p:nvPr/>
        </p:nvSpPr>
        <p:spPr>
          <a:xfrm>
            <a:off x="6397786" y="913070"/>
            <a:ext cx="255106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Das hier ist ein Memoryspiel </a:t>
            </a:r>
          </a:p>
          <a:p>
            <a:r>
              <a:rPr lang="de-DE" sz="1400" dirty="0"/>
              <a:t>mit Arbeiten von Schülerinnen </a:t>
            </a:r>
          </a:p>
          <a:p>
            <a:r>
              <a:rPr lang="de-DE" sz="1400" dirty="0"/>
              <a:t>und Schülern der 1. – 4. Klassen.</a:t>
            </a:r>
          </a:p>
          <a:p>
            <a:r>
              <a:rPr lang="de-AT" sz="1400" dirty="0"/>
              <a:t>Indem du die schwarzen Kästchen mittels Mausklick aktivierst, können sie auf - oder zugedeckt werden.</a:t>
            </a:r>
          </a:p>
          <a:p>
            <a:r>
              <a:rPr lang="de-AT" sz="1400" dirty="0"/>
              <a:t>Das Spiel funktioniert nur im Vollbildmodus! </a:t>
            </a:r>
          </a:p>
          <a:p>
            <a:endParaRPr lang="de-AT" sz="1400" dirty="0"/>
          </a:p>
          <a:p>
            <a:r>
              <a:rPr lang="de-AT" sz="1400" dirty="0"/>
              <a:t>Viel Spaß beim Finden der gleichen Paare!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682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594432F3-D8BF-9D42-BC18-FC6758968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03" y="2262567"/>
            <a:ext cx="2256739" cy="30107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50A0111-D677-C349-B17B-35676DBF2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74" y="898254"/>
            <a:ext cx="2369359" cy="1286224"/>
          </a:xfrm>
          <a:prstGeom prst="rect">
            <a:avLst/>
          </a:prstGeom>
        </p:spPr>
      </p:pic>
      <p:pic>
        <p:nvPicPr>
          <p:cNvPr id="13" name="Grafik 12" descr="Ein Bild, das drinnen, mehrere enthält.&#10;&#10;Automatisch generierte Beschreibung">
            <a:extLst>
              <a:ext uri="{FF2B5EF4-FFF2-40B4-BE49-F238E27FC236}">
                <a16:creationId xmlns:a16="http://schemas.microsoft.com/office/drawing/2014/main" id="{513C38EA-157D-B24E-9FA1-A6A202D3B8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1" y="5373216"/>
            <a:ext cx="1508522" cy="1055432"/>
          </a:xfrm>
          <a:prstGeom prst="rect">
            <a:avLst/>
          </a:prstGeom>
        </p:spPr>
      </p:pic>
      <p:pic>
        <p:nvPicPr>
          <p:cNvPr id="15" name="Grafik 14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00E87C1A-7E51-B74C-97A4-90831E4470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912434"/>
            <a:ext cx="1714965" cy="128622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2969294-2B08-364C-873B-7C766571099E}"/>
              </a:ext>
            </a:extLst>
          </p:cNvPr>
          <p:cNvSpPr txBox="1"/>
          <p:nvPr/>
        </p:nvSpPr>
        <p:spPr>
          <a:xfrm>
            <a:off x="360664" y="842365"/>
            <a:ext cx="3136365" cy="481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macht die Hand im Kopf?... </a:t>
            </a:r>
            <a:r>
              <a:rPr lang="de-DE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Gehirn in die Hand nehmen!</a:t>
            </a:r>
            <a:endParaRPr lang="de-A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Taktile Wahrnehmungserfahrungen ermöglichen ein Begreifen des eigenen Körpers und seiner Außenwelt. </a:t>
            </a:r>
            <a:endParaRPr lang="de-AT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Hände und Tastsinn aktivieren das neuronale Netzwerk des Gehirns, fördern die Sprachentwicklung. </a:t>
            </a:r>
            <a:endParaRPr lang="de-AT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sind nicht nur Geist-, sondern auch Körperwesen. Wir wollen nicht nur etwas wissen, sondern auch etwas können, unser Können anwenden und die Welt mitgestalten. </a:t>
            </a:r>
            <a:endParaRPr lang="de-AT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Textiles Werken</a:t>
            </a:r>
            <a:r>
              <a:rPr lang="de-DE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ist Lernen von, mit und über textile Dinge und Handlungen des täglichen Lebens: </a:t>
            </a:r>
            <a:endParaRPr lang="de-AT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Textile Objekte gestalten</a:t>
            </a:r>
            <a:endParaRPr lang="de-AT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textilen „Dingen“ des Lebens kompetent umgehen</a:t>
            </a:r>
            <a:endParaRPr lang="de-AT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DE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Eigene und andere Textilkulturen verstehen</a:t>
            </a:r>
            <a:endParaRPr lang="de-AT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05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Technisches Werken</a:t>
            </a:r>
            <a:r>
              <a:rPr lang="de-AT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ist Verstehen durch das Spüren von Zusammenhäng: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AT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Gebaute Umwelt wahrnehmen und gestalten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AT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 und Funktion aufeinander abstimmen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AT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Technik erfahren und erproben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050" dirty="0"/>
          </a:p>
        </p:txBody>
      </p:sp>
      <p:pic>
        <p:nvPicPr>
          <p:cNvPr id="18" name="Grafik 17" descr="Ein Bild, das Sportwettkampf, Baseball, Sport, drinnen enthält.&#10;&#10;Automatisch generierte Beschreibung">
            <a:extLst>
              <a:ext uri="{FF2B5EF4-FFF2-40B4-BE49-F238E27FC236}">
                <a16:creationId xmlns:a16="http://schemas.microsoft.com/office/drawing/2014/main" id="{85AEF72A-1023-5D4A-89B0-31A0BC33FC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04" y="5349657"/>
            <a:ext cx="1425712" cy="106928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05DD81C-92C0-4F4A-87FA-9268CC46CE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45" y="3740078"/>
            <a:ext cx="2190368" cy="1533257"/>
          </a:xfrm>
          <a:prstGeom prst="rect">
            <a:avLst/>
          </a:prstGeom>
        </p:spPr>
      </p:pic>
      <p:pic>
        <p:nvPicPr>
          <p:cNvPr id="6" name="Grafik 5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2EB89EFD-6814-49E5-8D01-237EFB6BB9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12" y="5373217"/>
            <a:ext cx="1195112" cy="1045724"/>
          </a:xfrm>
          <a:prstGeom prst="rect">
            <a:avLst/>
          </a:prstGeom>
        </p:spPr>
      </p:pic>
      <p:pic>
        <p:nvPicPr>
          <p:cNvPr id="8" name="Grafik 7" descr="Ein Bild, das grün, drinnen enthält.&#10;&#10;Automatisch generierte Beschreibung">
            <a:extLst>
              <a:ext uri="{FF2B5EF4-FFF2-40B4-BE49-F238E27FC236}">
                <a16:creationId xmlns:a16="http://schemas.microsoft.com/office/drawing/2014/main" id="{74B25587-F58F-4D48-8A0D-479A4854B5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83" y="5373216"/>
            <a:ext cx="1508522" cy="1055965"/>
          </a:xfrm>
          <a:prstGeom prst="rect">
            <a:avLst/>
          </a:prstGeom>
        </p:spPr>
      </p:pic>
      <p:pic>
        <p:nvPicPr>
          <p:cNvPr id="10" name="Grafik 9" descr="Ein Bild, das drinnen, Ausguss, Elemente enthält.&#10;&#10;Automatisch generierte Beschreibung">
            <a:extLst>
              <a:ext uri="{FF2B5EF4-FFF2-40B4-BE49-F238E27FC236}">
                <a16:creationId xmlns:a16="http://schemas.microsoft.com/office/drawing/2014/main" id="{654F8CF2-1670-47FF-8D88-48606A48DF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74" y="2262567"/>
            <a:ext cx="2163710" cy="137260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21A2BC0-2DB9-4F5D-94B8-C952FD544652}"/>
              </a:ext>
            </a:extLst>
          </p:cNvPr>
          <p:cNvSpPr txBox="1"/>
          <p:nvPr/>
        </p:nvSpPr>
        <p:spPr>
          <a:xfrm>
            <a:off x="6609099" y="5349657"/>
            <a:ext cx="189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Schüler*</a:t>
            </a:r>
            <a:r>
              <a:rPr lang="de-DE" sz="1000" dirty="0" err="1"/>
              <a:t>innenarbeiten</a:t>
            </a:r>
            <a:r>
              <a:rPr lang="de-DE" sz="1000" dirty="0"/>
              <a:t> 1. und 2. Klasse</a:t>
            </a:r>
            <a:endParaRPr lang="de-AT" sz="1000" dirty="0"/>
          </a:p>
        </p:txBody>
      </p:sp>
    </p:spTree>
    <p:extLst>
      <p:ext uri="{BB962C8B-B14F-4D97-AF65-F5344CB8AC3E}">
        <p14:creationId xmlns:p14="http://schemas.microsoft.com/office/powerpoint/2010/main" val="3218156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21FE9C0-0C41-4573-8E83-D1D7F7FC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814418"/>
            <a:ext cx="3682844" cy="2459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BD6484-027F-4DC3-8077-9CBB33B3DC1B}"/>
              </a:ext>
            </a:extLst>
          </p:cNvPr>
          <p:cNvSpPr txBox="1"/>
          <p:nvPr/>
        </p:nvSpPr>
        <p:spPr>
          <a:xfrm>
            <a:off x="2737590" y="998547"/>
            <a:ext cx="622128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 err="1">
                <a:latin typeface="Arial"/>
                <a:cs typeface="Arial"/>
              </a:rPr>
              <a:t>Gemeinsames</a:t>
            </a:r>
            <a:r>
              <a:rPr lang="en-US" sz="2000" dirty="0">
                <a:latin typeface="Arial"/>
                <a:cs typeface="Arial"/>
              </a:rPr>
              <a:t> WERKEN.</a:t>
            </a:r>
            <a:endParaRPr lang="en-US" sz="2000" dirty="0">
              <a:cs typeface="Arial"/>
            </a:endParaRPr>
          </a:p>
          <a:p>
            <a:pPr algn="r"/>
            <a:r>
              <a:rPr lang="en-US" sz="2000" dirty="0">
                <a:latin typeface="Arial"/>
                <a:cs typeface="Arial"/>
              </a:rPr>
              <a:t>Denken. </a:t>
            </a:r>
            <a:r>
              <a:rPr lang="en-US" sz="2000" dirty="0" err="1">
                <a:latin typeface="Arial"/>
                <a:cs typeface="Arial"/>
              </a:rPr>
              <a:t>Schaffen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 err="1">
                <a:latin typeface="Arial"/>
                <a:cs typeface="Arial"/>
              </a:rPr>
              <a:t>Erkennen</a:t>
            </a:r>
            <a:r>
              <a:rPr lang="en-US" sz="2000" dirty="0">
                <a:latin typeface="Arial"/>
                <a:cs typeface="Arial"/>
              </a:rPr>
              <a:t>.</a:t>
            </a:r>
            <a:endParaRPr lang="en-US" sz="2000">
              <a:cs typeface="Arial"/>
            </a:endParaRP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867939C-633C-4229-8892-030AD5254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231" y="2814418"/>
            <a:ext cx="4373163" cy="24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32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17DF59D-3CBF-4DE4-BDDB-66360C443D6B}"/>
              </a:ext>
            </a:extLst>
          </p:cNvPr>
          <p:cNvSpPr/>
          <p:nvPr/>
        </p:nvSpPr>
        <p:spPr>
          <a:xfrm>
            <a:off x="1693081" y="2070089"/>
            <a:ext cx="549821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8800" b="0" cap="none" spc="0" dirty="0">
                <a:ln w="18415" cmpd="sng">
                  <a:noFill/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Musik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D0519-F3E3-4BA4-B85F-E93EADB10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81" y="1227708"/>
            <a:ext cx="1821415" cy="113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43B7C6E-456F-401C-A28A-FA36DBC5362C}"/>
              </a:ext>
            </a:extLst>
          </p:cNvPr>
          <p:cNvSpPr txBox="1"/>
          <p:nvPr/>
        </p:nvSpPr>
        <p:spPr>
          <a:xfrm>
            <a:off x="6564971" y="796138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B050"/>
                </a:solidFill>
              </a:rPr>
              <a:t>Singen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80DCFE9-9044-4CB3-B0A6-E5951B981F33}"/>
              </a:ext>
            </a:extLst>
          </p:cNvPr>
          <p:cNvSpPr txBox="1"/>
          <p:nvPr/>
        </p:nvSpPr>
        <p:spPr>
          <a:xfrm>
            <a:off x="63822" y="3900283"/>
            <a:ext cx="27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B0F0"/>
                </a:solidFill>
              </a:rPr>
              <a:t>Takt &amp; Rhythmus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1CE7AE-A94F-4287-99B5-E5A1EF189699}"/>
              </a:ext>
            </a:extLst>
          </p:cNvPr>
          <p:cNvSpPr txBox="1"/>
          <p:nvPr/>
        </p:nvSpPr>
        <p:spPr>
          <a:xfrm>
            <a:off x="3096021" y="1038857"/>
            <a:ext cx="233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</a:rPr>
              <a:t>Noten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C53D874-398E-43A0-8040-4DD22F90AF8A}"/>
              </a:ext>
            </a:extLst>
          </p:cNvPr>
          <p:cNvSpPr txBox="1"/>
          <p:nvPr/>
        </p:nvSpPr>
        <p:spPr>
          <a:xfrm>
            <a:off x="3380419" y="388735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Bewegung &amp; Tanz</a:t>
            </a:r>
          </a:p>
        </p:txBody>
      </p:sp>
      <p:pic>
        <p:nvPicPr>
          <p:cNvPr id="10" name="Picture 7" descr="Bildergebnis für Noten clipart">
            <a:extLst>
              <a:ext uri="{FF2B5EF4-FFF2-40B4-BE49-F238E27FC236}">
                <a16:creationId xmlns:a16="http://schemas.microsoft.com/office/drawing/2014/main" id="{0E829A88-C5AE-4917-BBF5-50054E67D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0037">
            <a:off x="4579976" y="854640"/>
            <a:ext cx="1041917" cy="104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E672D316-6524-4A35-92C8-B859C234B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78" y="4815274"/>
            <a:ext cx="1047880" cy="163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55E0E62-6B5C-4C92-A1E4-39D5C680337C}"/>
              </a:ext>
            </a:extLst>
          </p:cNvPr>
          <p:cNvSpPr txBox="1"/>
          <p:nvPr/>
        </p:nvSpPr>
        <p:spPr>
          <a:xfrm>
            <a:off x="5943760" y="536402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FCC00"/>
                </a:solidFill>
              </a:rPr>
              <a:t>Dirigieren</a:t>
            </a: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999289DB-3F2F-4827-AF20-7F308806F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95" y="2546066"/>
            <a:ext cx="1097476" cy="138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F9280E3-F4C7-436B-A6F7-B4D5FDCC08E8}"/>
              </a:ext>
            </a:extLst>
          </p:cNvPr>
          <p:cNvSpPr txBox="1"/>
          <p:nvPr/>
        </p:nvSpPr>
        <p:spPr>
          <a:xfrm>
            <a:off x="-288245" y="1892579"/>
            <a:ext cx="2682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7030A0"/>
                </a:solidFill>
              </a:rPr>
              <a:t>Komponisten</a:t>
            </a:r>
          </a:p>
        </p:txBody>
      </p:sp>
      <p:pic>
        <p:nvPicPr>
          <p:cNvPr id="17" name="Picture 26">
            <a:extLst>
              <a:ext uri="{FF2B5EF4-FFF2-40B4-BE49-F238E27FC236}">
                <a16:creationId xmlns:a16="http://schemas.microsoft.com/office/drawing/2014/main" id="{4929E964-150C-4A98-AE27-179F8EED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3139">
            <a:off x="7330118" y="2524867"/>
            <a:ext cx="1020902" cy="139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44BEAAEC-9157-409D-83A1-124A7083615E}"/>
              </a:ext>
            </a:extLst>
          </p:cNvPr>
          <p:cNvSpPr txBox="1"/>
          <p:nvPr/>
        </p:nvSpPr>
        <p:spPr>
          <a:xfrm>
            <a:off x="6117882" y="3782956"/>
            <a:ext cx="344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F0000"/>
                </a:solidFill>
              </a:rPr>
              <a:t>Musizieren mit Instrumenten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6942C6C-D953-4E9C-AE67-5CF6E2C3235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41" b="41875" l="50460" r="85938">
                        <a14:foregroundMark x1="60478" y1="40000" x2="60386" y2="32656"/>
                        <a14:foregroundMark x1="60386" y1="32656" x2="63051" y2="24375"/>
                        <a14:foregroundMark x1="63051" y1="24375" x2="78768" y2="18438"/>
                        <a14:foregroundMark x1="78768" y1="18438" x2="83548" y2="12031"/>
                        <a14:foregroundMark x1="83548" y1="12031" x2="83915" y2="10000"/>
                        <a14:foregroundMark x1="52114" y1="26797" x2="63695" y2="28750"/>
                        <a14:foregroundMark x1="63695" y1="28750" x2="71415" y2="26016"/>
                        <a14:foregroundMark x1="71415" y1="26016" x2="64063" y2="22500"/>
                        <a14:foregroundMark x1="64063" y1="22500" x2="56434" y2="26641"/>
                        <a14:foregroundMark x1="56434" y1="26641" x2="66820" y2="27734"/>
                        <a14:foregroundMark x1="66820" y1="27734" x2="83272" y2="34141"/>
                        <a14:foregroundMark x1="83272" y1="34141" x2="83088" y2="25625"/>
                        <a14:foregroundMark x1="86029" y1="7813" x2="82169" y2="10078"/>
                        <a14:foregroundMark x1="50460" y1="27109" x2="57169" y2="26563"/>
                        <a14:foregroundMark x1="57169" y1="40000" x2="60754" y2="38828"/>
                        <a14:foregroundMark x1="57445" y1="41250" x2="59835" y2="39609"/>
                        <a14:foregroundMark x1="60662" y1="41875" x2="58088" y2="41719"/>
                        <a14:foregroundMark x1="57904" y1="41484" x2="60938" y2="41641"/>
                        <a14:foregroundMark x1="83456" y1="6641" x2="83640" y2="7031"/>
                        <a14:backgroundMark x1="85386" y1="41641" x2="86581" y2="41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80" t="4451" r="11483" b="56913"/>
          <a:stretch/>
        </p:blipFill>
        <p:spPr>
          <a:xfrm>
            <a:off x="5294562" y="4004177"/>
            <a:ext cx="1140975" cy="1292093"/>
          </a:xfrm>
          <a:prstGeom prst="rect">
            <a:avLst/>
          </a:prstGeom>
        </p:spPr>
      </p:pic>
      <p:pic>
        <p:nvPicPr>
          <p:cNvPr id="24" name="Grafik 23" descr="Ein Bild, das Text, Spielzeug, Vektorgrafiken enthält.&#10;&#10;Automatisch generierte Beschreibung">
            <a:extLst>
              <a:ext uri="{FF2B5EF4-FFF2-40B4-BE49-F238E27FC236}">
                <a16:creationId xmlns:a16="http://schemas.microsoft.com/office/drawing/2014/main" id="{ECEBE61A-1518-4358-9BE1-E016696F3B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8" y="875323"/>
            <a:ext cx="1017097" cy="1108375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6E28A7EC-BFD4-4B54-92DB-03E5EDBA2F35}"/>
              </a:ext>
            </a:extLst>
          </p:cNvPr>
          <p:cNvSpPr/>
          <p:nvPr/>
        </p:nvSpPr>
        <p:spPr>
          <a:xfrm>
            <a:off x="63822" y="4759509"/>
            <a:ext cx="5122346" cy="1630036"/>
          </a:xfrm>
          <a:custGeom>
            <a:avLst/>
            <a:gdLst>
              <a:gd name="connsiteX0" fmla="*/ 0 w 5122346"/>
              <a:gd name="connsiteY0" fmla="*/ 0 h 1630036"/>
              <a:gd name="connsiteX1" fmla="*/ 569150 w 5122346"/>
              <a:gd name="connsiteY1" fmla="*/ 0 h 1630036"/>
              <a:gd name="connsiteX2" fmla="*/ 1189523 w 5122346"/>
              <a:gd name="connsiteY2" fmla="*/ 0 h 1630036"/>
              <a:gd name="connsiteX3" fmla="*/ 1707449 w 5122346"/>
              <a:gd name="connsiteY3" fmla="*/ 0 h 1630036"/>
              <a:gd name="connsiteX4" fmla="*/ 2122928 w 5122346"/>
              <a:gd name="connsiteY4" fmla="*/ 0 h 1630036"/>
              <a:gd name="connsiteX5" fmla="*/ 2538407 w 5122346"/>
              <a:gd name="connsiteY5" fmla="*/ 0 h 1630036"/>
              <a:gd name="connsiteX6" fmla="*/ 3210003 w 5122346"/>
              <a:gd name="connsiteY6" fmla="*/ 0 h 1630036"/>
              <a:gd name="connsiteX7" fmla="*/ 3779153 w 5122346"/>
              <a:gd name="connsiteY7" fmla="*/ 0 h 1630036"/>
              <a:gd name="connsiteX8" fmla="*/ 4194632 w 5122346"/>
              <a:gd name="connsiteY8" fmla="*/ 0 h 1630036"/>
              <a:gd name="connsiteX9" fmla="*/ 5122346 w 5122346"/>
              <a:gd name="connsiteY9" fmla="*/ 0 h 1630036"/>
              <a:gd name="connsiteX10" fmla="*/ 5122346 w 5122346"/>
              <a:gd name="connsiteY10" fmla="*/ 575946 h 1630036"/>
              <a:gd name="connsiteX11" fmla="*/ 5122346 w 5122346"/>
              <a:gd name="connsiteY11" fmla="*/ 1086691 h 1630036"/>
              <a:gd name="connsiteX12" fmla="*/ 5122346 w 5122346"/>
              <a:gd name="connsiteY12" fmla="*/ 1630036 h 1630036"/>
              <a:gd name="connsiteX13" fmla="*/ 4706867 w 5122346"/>
              <a:gd name="connsiteY13" fmla="*/ 1630036 h 1630036"/>
              <a:gd name="connsiteX14" fmla="*/ 4086494 w 5122346"/>
              <a:gd name="connsiteY14" fmla="*/ 1630036 h 1630036"/>
              <a:gd name="connsiteX15" fmla="*/ 3568568 w 5122346"/>
              <a:gd name="connsiteY15" fmla="*/ 1630036 h 1630036"/>
              <a:gd name="connsiteX16" fmla="*/ 3153089 w 5122346"/>
              <a:gd name="connsiteY16" fmla="*/ 1630036 h 1630036"/>
              <a:gd name="connsiteX17" fmla="*/ 2737609 w 5122346"/>
              <a:gd name="connsiteY17" fmla="*/ 1630036 h 1630036"/>
              <a:gd name="connsiteX18" fmla="*/ 2117236 w 5122346"/>
              <a:gd name="connsiteY18" fmla="*/ 1630036 h 1630036"/>
              <a:gd name="connsiteX19" fmla="*/ 1599310 w 5122346"/>
              <a:gd name="connsiteY19" fmla="*/ 1630036 h 1630036"/>
              <a:gd name="connsiteX20" fmla="*/ 1030161 w 5122346"/>
              <a:gd name="connsiteY20" fmla="*/ 1630036 h 1630036"/>
              <a:gd name="connsiteX21" fmla="*/ 614682 w 5122346"/>
              <a:gd name="connsiteY21" fmla="*/ 1630036 h 1630036"/>
              <a:gd name="connsiteX22" fmla="*/ 0 w 5122346"/>
              <a:gd name="connsiteY22" fmla="*/ 1630036 h 1630036"/>
              <a:gd name="connsiteX23" fmla="*/ 0 w 5122346"/>
              <a:gd name="connsiteY23" fmla="*/ 1135592 h 1630036"/>
              <a:gd name="connsiteX24" fmla="*/ 0 w 5122346"/>
              <a:gd name="connsiteY24" fmla="*/ 624847 h 1630036"/>
              <a:gd name="connsiteX25" fmla="*/ 0 w 5122346"/>
              <a:gd name="connsiteY25" fmla="*/ 0 h 163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22346" h="1630036" fill="none" extrusionOk="0">
                <a:moveTo>
                  <a:pt x="0" y="0"/>
                </a:moveTo>
                <a:cubicBezTo>
                  <a:pt x="192268" y="-63764"/>
                  <a:pt x="305954" y="45027"/>
                  <a:pt x="569150" y="0"/>
                </a:cubicBezTo>
                <a:cubicBezTo>
                  <a:pt x="832346" y="-45027"/>
                  <a:pt x="1060478" y="69117"/>
                  <a:pt x="1189523" y="0"/>
                </a:cubicBezTo>
                <a:cubicBezTo>
                  <a:pt x="1318568" y="-69117"/>
                  <a:pt x="1492685" y="15128"/>
                  <a:pt x="1707449" y="0"/>
                </a:cubicBezTo>
                <a:cubicBezTo>
                  <a:pt x="1922213" y="-15128"/>
                  <a:pt x="1952046" y="3894"/>
                  <a:pt x="2122928" y="0"/>
                </a:cubicBezTo>
                <a:cubicBezTo>
                  <a:pt x="2293810" y="-3894"/>
                  <a:pt x="2331706" y="3183"/>
                  <a:pt x="2538407" y="0"/>
                </a:cubicBezTo>
                <a:cubicBezTo>
                  <a:pt x="2745108" y="-3183"/>
                  <a:pt x="3028122" y="69982"/>
                  <a:pt x="3210003" y="0"/>
                </a:cubicBezTo>
                <a:cubicBezTo>
                  <a:pt x="3391884" y="-69982"/>
                  <a:pt x="3556158" y="50963"/>
                  <a:pt x="3779153" y="0"/>
                </a:cubicBezTo>
                <a:cubicBezTo>
                  <a:pt x="4002148" y="-50963"/>
                  <a:pt x="4097163" y="34214"/>
                  <a:pt x="4194632" y="0"/>
                </a:cubicBezTo>
                <a:cubicBezTo>
                  <a:pt x="4292101" y="-34214"/>
                  <a:pt x="4698441" y="67681"/>
                  <a:pt x="5122346" y="0"/>
                </a:cubicBezTo>
                <a:cubicBezTo>
                  <a:pt x="5178040" y="285011"/>
                  <a:pt x="5072102" y="353149"/>
                  <a:pt x="5122346" y="575946"/>
                </a:cubicBezTo>
                <a:cubicBezTo>
                  <a:pt x="5172590" y="798743"/>
                  <a:pt x="5095700" y="978471"/>
                  <a:pt x="5122346" y="1086691"/>
                </a:cubicBezTo>
                <a:cubicBezTo>
                  <a:pt x="5148992" y="1194912"/>
                  <a:pt x="5108161" y="1402951"/>
                  <a:pt x="5122346" y="1630036"/>
                </a:cubicBezTo>
                <a:cubicBezTo>
                  <a:pt x="4995815" y="1670871"/>
                  <a:pt x="4792523" y="1622264"/>
                  <a:pt x="4706867" y="1630036"/>
                </a:cubicBezTo>
                <a:cubicBezTo>
                  <a:pt x="4621211" y="1637808"/>
                  <a:pt x="4312774" y="1561859"/>
                  <a:pt x="4086494" y="1630036"/>
                </a:cubicBezTo>
                <a:cubicBezTo>
                  <a:pt x="3860214" y="1698213"/>
                  <a:pt x="3720689" y="1577715"/>
                  <a:pt x="3568568" y="1630036"/>
                </a:cubicBezTo>
                <a:cubicBezTo>
                  <a:pt x="3416447" y="1682357"/>
                  <a:pt x="3254520" y="1600527"/>
                  <a:pt x="3153089" y="1630036"/>
                </a:cubicBezTo>
                <a:cubicBezTo>
                  <a:pt x="3051658" y="1659545"/>
                  <a:pt x="2844125" y="1629583"/>
                  <a:pt x="2737609" y="1630036"/>
                </a:cubicBezTo>
                <a:cubicBezTo>
                  <a:pt x="2631093" y="1630489"/>
                  <a:pt x="2279867" y="1573408"/>
                  <a:pt x="2117236" y="1630036"/>
                </a:cubicBezTo>
                <a:cubicBezTo>
                  <a:pt x="1954605" y="1686664"/>
                  <a:pt x="1739799" y="1591867"/>
                  <a:pt x="1599310" y="1630036"/>
                </a:cubicBezTo>
                <a:cubicBezTo>
                  <a:pt x="1458821" y="1668205"/>
                  <a:pt x="1259147" y="1620319"/>
                  <a:pt x="1030161" y="1630036"/>
                </a:cubicBezTo>
                <a:cubicBezTo>
                  <a:pt x="801175" y="1639753"/>
                  <a:pt x="773851" y="1595974"/>
                  <a:pt x="614682" y="1630036"/>
                </a:cubicBezTo>
                <a:cubicBezTo>
                  <a:pt x="455513" y="1664098"/>
                  <a:pt x="306928" y="1607159"/>
                  <a:pt x="0" y="1630036"/>
                </a:cubicBezTo>
                <a:cubicBezTo>
                  <a:pt x="-42784" y="1459960"/>
                  <a:pt x="32630" y="1311926"/>
                  <a:pt x="0" y="1135592"/>
                </a:cubicBezTo>
                <a:cubicBezTo>
                  <a:pt x="-32630" y="959258"/>
                  <a:pt x="53572" y="847840"/>
                  <a:pt x="0" y="624847"/>
                </a:cubicBezTo>
                <a:cubicBezTo>
                  <a:pt x="-53572" y="401854"/>
                  <a:pt x="61913" y="307257"/>
                  <a:pt x="0" y="0"/>
                </a:cubicBezTo>
                <a:close/>
              </a:path>
              <a:path w="5122346" h="1630036" stroke="0" extrusionOk="0">
                <a:moveTo>
                  <a:pt x="0" y="0"/>
                </a:moveTo>
                <a:cubicBezTo>
                  <a:pt x="132710" y="-16125"/>
                  <a:pt x="472864" y="4656"/>
                  <a:pt x="620373" y="0"/>
                </a:cubicBezTo>
                <a:cubicBezTo>
                  <a:pt x="767882" y="-4656"/>
                  <a:pt x="848425" y="10466"/>
                  <a:pt x="1035852" y="0"/>
                </a:cubicBezTo>
                <a:cubicBezTo>
                  <a:pt x="1223279" y="-10466"/>
                  <a:pt x="1442887" y="58448"/>
                  <a:pt x="1605002" y="0"/>
                </a:cubicBezTo>
                <a:cubicBezTo>
                  <a:pt x="1767117" y="-58448"/>
                  <a:pt x="1873357" y="21249"/>
                  <a:pt x="2071704" y="0"/>
                </a:cubicBezTo>
                <a:cubicBezTo>
                  <a:pt x="2270051" y="-21249"/>
                  <a:pt x="2397077" y="45030"/>
                  <a:pt x="2538407" y="0"/>
                </a:cubicBezTo>
                <a:cubicBezTo>
                  <a:pt x="2679737" y="-45030"/>
                  <a:pt x="2903988" y="71486"/>
                  <a:pt x="3210003" y="0"/>
                </a:cubicBezTo>
                <a:cubicBezTo>
                  <a:pt x="3516018" y="-71486"/>
                  <a:pt x="3562735" y="59347"/>
                  <a:pt x="3779153" y="0"/>
                </a:cubicBezTo>
                <a:cubicBezTo>
                  <a:pt x="3995571" y="-59347"/>
                  <a:pt x="4083150" y="39142"/>
                  <a:pt x="4348303" y="0"/>
                </a:cubicBezTo>
                <a:cubicBezTo>
                  <a:pt x="4613456" y="-39142"/>
                  <a:pt x="4763546" y="36901"/>
                  <a:pt x="5122346" y="0"/>
                </a:cubicBezTo>
                <a:cubicBezTo>
                  <a:pt x="5171348" y="132464"/>
                  <a:pt x="5091872" y="299319"/>
                  <a:pt x="5122346" y="527045"/>
                </a:cubicBezTo>
                <a:cubicBezTo>
                  <a:pt x="5152820" y="754772"/>
                  <a:pt x="5058982" y="895262"/>
                  <a:pt x="5122346" y="1070390"/>
                </a:cubicBezTo>
                <a:cubicBezTo>
                  <a:pt x="5185710" y="1245518"/>
                  <a:pt x="5120613" y="1425200"/>
                  <a:pt x="5122346" y="1630036"/>
                </a:cubicBezTo>
                <a:cubicBezTo>
                  <a:pt x="4914947" y="1658539"/>
                  <a:pt x="4742972" y="1616177"/>
                  <a:pt x="4553196" y="1630036"/>
                </a:cubicBezTo>
                <a:cubicBezTo>
                  <a:pt x="4363420" y="1643895"/>
                  <a:pt x="4163482" y="1575336"/>
                  <a:pt x="3881600" y="1630036"/>
                </a:cubicBezTo>
                <a:cubicBezTo>
                  <a:pt x="3599718" y="1684736"/>
                  <a:pt x="3358263" y="1625163"/>
                  <a:pt x="3210003" y="1630036"/>
                </a:cubicBezTo>
                <a:cubicBezTo>
                  <a:pt x="3061743" y="1634909"/>
                  <a:pt x="2769380" y="1592915"/>
                  <a:pt x="2640854" y="1630036"/>
                </a:cubicBezTo>
                <a:cubicBezTo>
                  <a:pt x="2512328" y="1667157"/>
                  <a:pt x="2315802" y="1585255"/>
                  <a:pt x="2122928" y="1630036"/>
                </a:cubicBezTo>
                <a:cubicBezTo>
                  <a:pt x="1930054" y="1674817"/>
                  <a:pt x="1716219" y="1579450"/>
                  <a:pt x="1451331" y="1630036"/>
                </a:cubicBezTo>
                <a:cubicBezTo>
                  <a:pt x="1186443" y="1680622"/>
                  <a:pt x="1158581" y="1611446"/>
                  <a:pt x="882182" y="1630036"/>
                </a:cubicBezTo>
                <a:cubicBezTo>
                  <a:pt x="605783" y="1648626"/>
                  <a:pt x="440589" y="1592896"/>
                  <a:pt x="0" y="1630036"/>
                </a:cubicBezTo>
                <a:cubicBezTo>
                  <a:pt x="-62978" y="1480495"/>
                  <a:pt x="15332" y="1204143"/>
                  <a:pt x="0" y="1054090"/>
                </a:cubicBezTo>
                <a:cubicBezTo>
                  <a:pt x="-15332" y="904037"/>
                  <a:pt x="38425" y="636026"/>
                  <a:pt x="0" y="494444"/>
                </a:cubicBezTo>
                <a:cubicBezTo>
                  <a:pt x="-38425" y="352862"/>
                  <a:pt x="55344" y="105958"/>
                  <a:pt x="0" y="0"/>
                </a:cubicBezTo>
                <a:close/>
              </a:path>
            </a:pathLst>
          </a:custGeom>
          <a:solidFill>
            <a:schemeClr val="bg1"/>
          </a:solidFill>
          <a:ln cap="rnd" cmpd="sng">
            <a:solidFill>
              <a:srgbClr val="D71A21"/>
            </a:solidFill>
            <a:extLst>
              <a:ext uri="{C807C97D-BFC1-408E-A445-0C87EB9F89A2}">
                <ask:lineSketchStyleProps xmlns:ask="http://schemas.microsoft.com/office/drawing/2018/sketchyshapes" sd="8561415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Kleines Hörquiz:</a:t>
            </a:r>
            <a:br>
              <a:rPr lang="de-AT" dirty="0">
                <a:solidFill>
                  <a:schemeClr val="tx1"/>
                </a:solidFill>
              </a:rPr>
            </a:br>
            <a:r>
              <a:rPr lang="de-AT" sz="2400" dirty="0">
                <a:solidFill>
                  <a:srgbClr val="D61921"/>
                </a:solidFill>
              </a:rPr>
              <a:t>Welches Tier ist gesucht? </a:t>
            </a:r>
          </a:p>
          <a:p>
            <a:r>
              <a:rPr lang="de-AT" sz="2400" dirty="0">
                <a:solidFill>
                  <a:schemeClr val="tx1"/>
                </a:solidFill>
              </a:rPr>
              <a:t>	A: Wolf	B: Katze</a:t>
            </a:r>
            <a:br>
              <a:rPr lang="de-AT" sz="2400" dirty="0">
                <a:solidFill>
                  <a:schemeClr val="tx1"/>
                </a:solidFill>
              </a:rPr>
            </a:br>
            <a:r>
              <a:rPr lang="de-AT" sz="2400" dirty="0">
                <a:solidFill>
                  <a:schemeClr val="tx1"/>
                </a:solidFill>
              </a:rPr>
              <a:t>	C: Vogel	D: Hase</a:t>
            </a:r>
          </a:p>
        </p:txBody>
      </p:sp>
      <p:pic>
        <p:nvPicPr>
          <p:cNvPr id="28" name="oHB 25 - Peter und der Wolf - Vogelmotiv">
            <a:hlinkClick r:id="" action="ppaction://media"/>
            <a:extLst>
              <a:ext uri="{FF2B5EF4-FFF2-40B4-BE49-F238E27FC236}">
                <a16:creationId xmlns:a16="http://schemas.microsoft.com/office/drawing/2014/main" id="{A4388C9A-FBA8-44B2-9238-75C784D8D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5911" y="4983790"/>
            <a:ext cx="533442" cy="53344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257022E4-8536-4A9F-BB49-4B9CB6F3902D}"/>
              </a:ext>
            </a:extLst>
          </p:cNvPr>
          <p:cNvSpPr/>
          <p:nvPr/>
        </p:nvSpPr>
        <p:spPr>
          <a:xfrm>
            <a:off x="971600" y="5877272"/>
            <a:ext cx="1383308" cy="383162"/>
          </a:xfrm>
          <a:custGeom>
            <a:avLst/>
            <a:gdLst>
              <a:gd name="connsiteX0" fmla="*/ 0 w 1383308"/>
              <a:gd name="connsiteY0" fmla="*/ 0 h 383162"/>
              <a:gd name="connsiteX1" fmla="*/ 488769 w 1383308"/>
              <a:gd name="connsiteY1" fmla="*/ 0 h 383162"/>
              <a:gd name="connsiteX2" fmla="*/ 908372 w 1383308"/>
              <a:gd name="connsiteY2" fmla="*/ 0 h 383162"/>
              <a:gd name="connsiteX3" fmla="*/ 1383308 w 1383308"/>
              <a:gd name="connsiteY3" fmla="*/ 0 h 383162"/>
              <a:gd name="connsiteX4" fmla="*/ 1383308 w 1383308"/>
              <a:gd name="connsiteY4" fmla="*/ 383162 h 383162"/>
              <a:gd name="connsiteX5" fmla="*/ 922205 w 1383308"/>
              <a:gd name="connsiteY5" fmla="*/ 383162 h 383162"/>
              <a:gd name="connsiteX6" fmla="*/ 447270 w 1383308"/>
              <a:gd name="connsiteY6" fmla="*/ 383162 h 383162"/>
              <a:gd name="connsiteX7" fmla="*/ 0 w 1383308"/>
              <a:gd name="connsiteY7" fmla="*/ 383162 h 383162"/>
              <a:gd name="connsiteX8" fmla="*/ 0 w 1383308"/>
              <a:gd name="connsiteY8" fmla="*/ 0 h 38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3308" h="383162" extrusionOk="0">
                <a:moveTo>
                  <a:pt x="0" y="0"/>
                </a:moveTo>
                <a:cubicBezTo>
                  <a:pt x="172870" y="-33782"/>
                  <a:pt x="317200" y="27171"/>
                  <a:pt x="488769" y="0"/>
                </a:cubicBezTo>
                <a:cubicBezTo>
                  <a:pt x="660338" y="-27171"/>
                  <a:pt x="812747" y="22396"/>
                  <a:pt x="908372" y="0"/>
                </a:cubicBezTo>
                <a:cubicBezTo>
                  <a:pt x="1003997" y="-22396"/>
                  <a:pt x="1274895" y="14881"/>
                  <a:pt x="1383308" y="0"/>
                </a:cubicBezTo>
                <a:cubicBezTo>
                  <a:pt x="1387784" y="167973"/>
                  <a:pt x="1350047" y="290145"/>
                  <a:pt x="1383308" y="383162"/>
                </a:cubicBezTo>
                <a:cubicBezTo>
                  <a:pt x="1210134" y="407490"/>
                  <a:pt x="1066690" y="374099"/>
                  <a:pt x="922205" y="383162"/>
                </a:cubicBezTo>
                <a:cubicBezTo>
                  <a:pt x="777720" y="392225"/>
                  <a:pt x="565550" y="372542"/>
                  <a:pt x="447270" y="383162"/>
                </a:cubicBezTo>
                <a:cubicBezTo>
                  <a:pt x="328990" y="393782"/>
                  <a:pt x="204044" y="337486"/>
                  <a:pt x="0" y="383162"/>
                </a:cubicBezTo>
                <a:cubicBezTo>
                  <a:pt x="-43066" y="242801"/>
                  <a:pt x="2213" y="154484"/>
                  <a:pt x="0" y="0"/>
                </a:cubicBezTo>
                <a:close/>
              </a:path>
            </a:pathLst>
          </a:custGeom>
          <a:noFill/>
          <a:ln>
            <a:solidFill>
              <a:srgbClr val="0FA12B"/>
            </a:solidFill>
            <a:extLst>
              <a:ext uri="{C807C97D-BFC1-408E-A445-0C87EB9F89A2}">
                <ask:lineSketchStyleProps xmlns:ask="http://schemas.microsoft.com/office/drawing/2018/sketchyshapes" sd="18119714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28AC9D9-195A-4338-AAC5-3D1A009DA83F}"/>
              </a:ext>
            </a:extLst>
          </p:cNvPr>
          <p:cNvSpPr txBox="1"/>
          <p:nvPr/>
        </p:nvSpPr>
        <p:spPr>
          <a:xfrm>
            <a:off x="2339752" y="1772816"/>
            <a:ext cx="4958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dirty="0">
                <a:latin typeface="+mn-lt"/>
              </a:rPr>
              <a:t>Im Fach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CED7225-4D96-451C-87CF-22A31ED85D1C}"/>
              </a:ext>
            </a:extLst>
          </p:cNvPr>
          <p:cNvSpPr txBox="1"/>
          <p:nvPr/>
        </p:nvSpPr>
        <p:spPr>
          <a:xfrm>
            <a:off x="4357470" y="3261010"/>
            <a:ext cx="4958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dirty="0">
                <a:latin typeface="+mn-lt"/>
              </a:rPr>
              <a:t>lernt man…</a:t>
            </a:r>
          </a:p>
        </p:txBody>
      </p:sp>
    </p:spTree>
    <p:extLst>
      <p:ext uri="{BB962C8B-B14F-4D97-AF65-F5344CB8AC3E}">
        <p14:creationId xmlns:p14="http://schemas.microsoft.com/office/powerpoint/2010/main" val="81332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556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3" grpId="0"/>
      <p:bldP spid="16" grpId="0"/>
      <p:bldP spid="18" grpId="0"/>
      <p:bldP spid="29" grpId="0" animBg="1"/>
      <p:bldP spid="31" grpId="0" animBg="1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28CF4148-A4B3-4416-9A9F-07CD65CA4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34" y="3034181"/>
            <a:ext cx="2798456" cy="3474099"/>
          </a:xfrm>
          <a:prstGeom prst="rect">
            <a:avLst/>
          </a:prstGeom>
        </p:spPr>
      </p:pic>
      <p:pic>
        <p:nvPicPr>
          <p:cNvPr id="24" name="Grafik 23" descr="Ein Bild, das Regal, Buch, drinnen, Bibliothek enthält.&#10;&#10;Automatisch generierte Beschreibung">
            <a:extLst>
              <a:ext uri="{FF2B5EF4-FFF2-40B4-BE49-F238E27FC236}">
                <a16:creationId xmlns:a16="http://schemas.microsoft.com/office/drawing/2014/main" id="{32E900DB-EF4F-4CCC-9B9B-A266618C2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12" y="2450371"/>
            <a:ext cx="1659368" cy="978629"/>
          </a:xfrm>
          <a:prstGeom prst="rect">
            <a:avLst/>
          </a:prstGeom>
        </p:spPr>
      </p:pic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F71CB71-B825-4464-9607-990281943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90" y="1238765"/>
            <a:ext cx="2798456" cy="378285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04EC5AD-78A9-482E-8BDB-6F4BB0627C9D}"/>
              </a:ext>
            </a:extLst>
          </p:cNvPr>
          <p:cNvSpPr txBox="1"/>
          <p:nvPr/>
        </p:nvSpPr>
        <p:spPr>
          <a:xfrm>
            <a:off x="340739" y="2606079"/>
            <a:ext cx="211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/>
              <a:t>Leseschachteln </a:t>
            </a:r>
          </a:p>
          <a:p>
            <a:r>
              <a:rPr lang="de-AT" sz="1200" dirty="0"/>
              <a:t>für unsere Bibliothek</a:t>
            </a:r>
          </a:p>
        </p:txBody>
      </p:sp>
      <p:pic>
        <p:nvPicPr>
          <p:cNvPr id="4" name="Grafik 3" descr="Ein Bild, das sitzend, legend, Hut, Straße enthält.&#10;&#10;Automatisch generierte Beschreibung">
            <a:extLst>
              <a:ext uri="{FF2B5EF4-FFF2-40B4-BE49-F238E27FC236}">
                <a16:creationId xmlns:a16="http://schemas.microsoft.com/office/drawing/2014/main" id="{E651BECA-DBEB-4B2C-87AA-F47B90E2A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589944" y="178481"/>
            <a:ext cx="1516698" cy="5760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9AC7915-A760-4957-8050-6B0BB791C486}"/>
              </a:ext>
            </a:extLst>
          </p:cNvPr>
          <p:cNvSpPr txBox="1"/>
          <p:nvPr/>
        </p:nvSpPr>
        <p:spPr>
          <a:xfrm>
            <a:off x="6575055" y="5179582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/>
              <a:t>Herbstgedichte 1A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18DB88B-C6FA-4516-AEBA-FEB52B26E141}"/>
              </a:ext>
            </a:extLst>
          </p:cNvPr>
          <p:cNvSpPr txBox="1"/>
          <p:nvPr/>
        </p:nvSpPr>
        <p:spPr>
          <a:xfrm>
            <a:off x="340739" y="3447034"/>
            <a:ext cx="5679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highlight>
                  <a:srgbClr val="FFFFFB"/>
                </a:highlight>
              </a:rPr>
              <a:t>Schreib- und Leseprojekt: Drachen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99B7154-CFCD-427A-AA3D-FF576784B9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1" y="836712"/>
            <a:ext cx="6376831" cy="173580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28957E0-CE32-42FA-8C04-5898C68119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7859" y="3834800"/>
            <a:ext cx="2265183" cy="21183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896E858-E904-4E1B-A429-0FBB22C348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46" y="3877240"/>
            <a:ext cx="1111570" cy="759364"/>
          </a:xfrm>
          <a:prstGeom prst="rect">
            <a:avLst/>
          </a:prstGeom>
        </p:spPr>
      </p:pic>
      <p:pic>
        <p:nvPicPr>
          <p:cNvPr id="9" name="Grafik 8" descr="Ein Bild, das Buch, Zeichnung enthält.&#10;&#10;Automatisch generierte Beschreibung">
            <a:extLst>
              <a:ext uri="{FF2B5EF4-FFF2-40B4-BE49-F238E27FC236}">
                <a16:creationId xmlns:a16="http://schemas.microsoft.com/office/drawing/2014/main" id="{76EDA11E-84BF-4BF5-B1F2-1FCD09B8B1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167" y="5501783"/>
            <a:ext cx="745260" cy="899590"/>
          </a:xfrm>
          <a:prstGeom prst="rect">
            <a:avLst/>
          </a:prstGeom>
        </p:spPr>
      </p:pic>
      <p:pic>
        <p:nvPicPr>
          <p:cNvPr id="13" name="Grafik 12" descr="Ein Bild, das Text, Zeichnung enthält.&#10;&#10;Automatisch generierte Beschreibung">
            <a:extLst>
              <a:ext uri="{FF2B5EF4-FFF2-40B4-BE49-F238E27FC236}">
                <a16:creationId xmlns:a16="http://schemas.microsoft.com/office/drawing/2014/main" id="{45163CBF-DA17-47FD-A7CC-E8436C417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06" y="4076478"/>
            <a:ext cx="778779" cy="899591"/>
          </a:xfrm>
          <a:prstGeom prst="rect">
            <a:avLst/>
          </a:prstGeom>
        </p:spPr>
      </p:pic>
      <p:pic>
        <p:nvPicPr>
          <p:cNvPr id="15" name="Grafik 14" descr="Ein Bild, das Spiegel enthält.&#10;&#10;Automatisch generierte Beschreibung">
            <a:extLst>
              <a:ext uri="{FF2B5EF4-FFF2-40B4-BE49-F238E27FC236}">
                <a16:creationId xmlns:a16="http://schemas.microsoft.com/office/drawing/2014/main" id="{90CC3195-4B77-433E-9E16-7453D4070F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89812"/>
            <a:ext cx="1294036" cy="809053"/>
          </a:xfrm>
          <a:prstGeom prst="rect">
            <a:avLst/>
          </a:prstGeom>
        </p:spPr>
      </p:pic>
      <p:pic>
        <p:nvPicPr>
          <p:cNvPr id="19" name="Grafik 18" descr="Ein Bild, das Hemd enthält.&#10;&#10;Automatisch generierte Beschreibung">
            <a:extLst>
              <a:ext uri="{FF2B5EF4-FFF2-40B4-BE49-F238E27FC236}">
                <a16:creationId xmlns:a16="http://schemas.microsoft.com/office/drawing/2014/main" id="{750C54D6-45E0-4FA7-95E7-E537E35958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28" y="5951576"/>
            <a:ext cx="1117788" cy="556703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41B7022-27B4-49D7-B26C-F1FA55D5DFFC}"/>
              </a:ext>
            </a:extLst>
          </p:cNvPr>
          <p:cNvSpPr txBox="1"/>
          <p:nvPr/>
        </p:nvSpPr>
        <p:spPr>
          <a:xfrm rot="16200000">
            <a:off x="954457" y="4526569"/>
            <a:ext cx="1425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Drachenalphabet</a:t>
            </a:r>
          </a:p>
        </p:txBody>
      </p:sp>
    </p:spTree>
    <p:extLst>
      <p:ext uri="{BB962C8B-B14F-4D97-AF65-F5344CB8AC3E}">
        <p14:creationId xmlns:p14="http://schemas.microsoft.com/office/powerpoint/2010/main" val="940239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2997-DF7D-4818-BE13-8CFA4B3407D4}"/>
              </a:ext>
            </a:extLst>
          </p:cNvPr>
          <p:cNvSpPr txBox="1"/>
          <p:nvPr/>
        </p:nvSpPr>
        <p:spPr>
          <a:xfrm>
            <a:off x="606913" y="1568831"/>
            <a:ext cx="4046068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b="1" dirty="0">
                <a:latin typeface="Arial"/>
                <a:cs typeface="Segoe UI"/>
              </a:rPr>
              <a:t>Schulbibliothek "Schubi"</a:t>
            </a:r>
            <a:r>
              <a:rPr lang="en-US" sz="2000" dirty="0">
                <a:latin typeface="Arial"/>
                <a:cs typeface="Segoe UI"/>
              </a:rPr>
              <a:t>​</a:t>
            </a:r>
          </a:p>
          <a:p>
            <a:r>
              <a:rPr lang="de-DE" sz="2000" dirty="0">
                <a:latin typeface="Arial"/>
                <a:cs typeface="Segoe UI"/>
              </a:rPr>
              <a:t>​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>
                <a:latin typeface="Arial"/>
                <a:cs typeface="Arial"/>
              </a:rPr>
              <a:t>zahlreiche Bücher für Groß und Klein</a:t>
            </a:r>
            <a:r>
              <a:rPr lang="en-US" sz="2000" dirty="0">
                <a:latin typeface="Arial"/>
                <a:cs typeface="Arial"/>
              </a:rPr>
              <a:t>​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>
                <a:latin typeface="Arial"/>
                <a:cs typeface="Arial"/>
              </a:rPr>
              <a:t>gemütliche Leseecken und praktische Arbeitsbereiche</a:t>
            </a:r>
            <a:r>
              <a:rPr lang="en-US" sz="2000" dirty="0">
                <a:latin typeface="Arial"/>
                <a:cs typeface="Arial"/>
              </a:rPr>
              <a:t>​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>
                <a:latin typeface="Arial"/>
                <a:cs typeface="Arial"/>
              </a:rPr>
              <a:t>Leseaktivitäten, die zum Mitmachen einladen</a:t>
            </a:r>
            <a:r>
              <a:rPr lang="en-US" sz="2000" dirty="0">
                <a:latin typeface="Arial"/>
                <a:cs typeface="Arial"/>
              </a:rPr>
              <a:t>​</a:t>
            </a:r>
          </a:p>
          <a:p>
            <a:pPr marL="342900" indent="-342900">
              <a:buFont typeface="Arial"/>
              <a:buChar char="•"/>
            </a:pPr>
            <a:r>
              <a:rPr lang="de-DE" sz="2000" dirty="0">
                <a:latin typeface="Arial"/>
                <a:cs typeface="Arial"/>
              </a:rPr>
              <a:t>aktuelle Bücher-Tipps und Lese-Empfehlungen​</a:t>
            </a:r>
          </a:p>
          <a:p>
            <a:endParaRPr lang="de-DE" sz="2000">
              <a:latin typeface="Arial"/>
              <a:cs typeface="Arial"/>
            </a:endParaRPr>
          </a:p>
          <a:p>
            <a:endParaRPr lang="de-DE" sz="2000">
              <a:latin typeface="Arial"/>
              <a:cs typeface="Arial"/>
            </a:endParaRPr>
          </a:p>
          <a:p>
            <a:r>
              <a:rPr lang="de-DE" sz="2000" dirty="0">
                <a:latin typeface="Arial"/>
                <a:cs typeface="Segoe UI"/>
              </a:rPr>
              <a:t>Bastle ein </a:t>
            </a:r>
            <a:r>
              <a:rPr lang="de-DE" sz="2000" u="sng" dirty="0">
                <a:solidFill>
                  <a:srgbClr val="009999"/>
                </a:solidFill>
                <a:latin typeface="Arial"/>
                <a:cs typeface="Segoe UI"/>
                <a:hlinkClick r:id="rId2"/>
              </a:rPr>
              <a:t>Lesezeichen</a:t>
            </a:r>
            <a:r>
              <a:rPr lang="de-DE" sz="2000" dirty="0">
                <a:latin typeface="Arial"/>
                <a:cs typeface="Segoe UI"/>
              </a:rPr>
              <a:t>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91EB6F-912F-40E6-BC64-C0C40FFF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94" y="895865"/>
            <a:ext cx="2310714" cy="307683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BF71D6A-89E6-485E-B109-21DDFB70B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23" y="3327057"/>
            <a:ext cx="3373394" cy="252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68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2CFB143-28BA-46B0-BA2E-396A5C24239A}"/>
              </a:ext>
            </a:extLst>
          </p:cNvPr>
          <p:cNvSpPr txBox="1"/>
          <p:nvPr/>
        </p:nvSpPr>
        <p:spPr>
          <a:xfrm>
            <a:off x="611560" y="1700808"/>
            <a:ext cx="79928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/>
              <a:t>SHOW WHAT YOU KNOW!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sz="2400" dirty="0"/>
          </a:p>
          <a:p>
            <a:pPr algn="ctr"/>
            <a:r>
              <a:rPr lang="de-DE" sz="2400" dirty="0"/>
              <a:t>Spiele ein Zuordnungsspiel, um zu sehen, wie viele englische Wörter für Tiere und Farben du schon jetzt kennst. Drücke dazu auf diesen </a:t>
            </a:r>
            <a:r>
              <a:rPr lang="de-DE" sz="24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de-DE" sz="2400" dirty="0"/>
              <a:t>.</a:t>
            </a:r>
          </a:p>
          <a:p>
            <a:pPr algn="ctr"/>
            <a:r>
              <a:rPr lang="de-DE" sz="2400" dirty="0"/>
              <a:t>Oder kannst du vielleicht </a:t>
            </a:r>
            <a:r>
              <a:rPr lang="de-DE" sz="240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hier</a:t>
            </a:r>
            <a:r>
              <a:rPr lang="de-DE" sz="2400" dirty="0"/>
              <a:t> ein wichtiges englisches Wahrzeichen erkennen?</a:t>
            </a:r>
          </a:p>
          <a:p>
            <a:pPr algn="ctr"/>
            <a:endParaRPr lang="de-DE" sz="2400" dirty="0"/>
          </a:p>
          <a:p>
            <a:pPr algn="ctr"/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7CCA728-0CA5-4CA6-9E3A-173C7E6C5F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28" y="908720"/>
            <a:ext cx="4067944" cy="214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8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369A4EA-C82B-46B3-9951-BB8D9E91B188}"/>
              </a:ext>
            </a:extLst>
          </p:cNvPr>
          <p:cNvSpPr txBox="1"/>
          <p:nvPr/>
        </p:nvSpPr>
        <p:spPr>
          <a:xfrm>
            <a:off x="1292456" y="774343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b="1" dirty="0">
                <a:latin typeface="Algerian" panose="04020705040A02060702" pitchFamily="82" charset="0"/>
              </a:rPr>
              <a:t>L A T E I 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964F6B-F8BB-42A8-80BF-62CA45873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308" y="1388600"/>
            <a:ext cx="2447173" cy="1370417"/>
          </a:xfrm>
          <a:prstGeom prst="rect">
            <a:avLst/>
          </a:prstGeom>
        </p:spPr>
      </p:pic>
      <p:pic>
        <p:nvPicPr>
          <p:cNvPr id="9" name="Grafik 8" descr="Ein Bild, das Münze enthält.&#10;&#10;Automatisch generierte Beschreibung">
            <a:extLst>
              <a:ext uri="{FF2B5EF4-FFF2-40B4-BE49-F238E27FC236}">
                <a16:creationId xmlns:a16="http://schemas.microsoft.com/office/drawing/2014/main" id="{E0C200B0-3C2C-4F20-8226-202A54976C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 b="13666"/>
          <a:stretch/>
        </p:blipFill>
        <p:spPr>
          <a:xfrm>
            <a:off x="6857812" y="896990"/>
            <a:ext cx="2001273" cy="1878430"/>
          </a:xfrm>
          <a:prstGeom prst="rect">
            <a:avLst/>
          </a:prstGeom>
        </p:spPr>
      </p:pic>
      <p:pic>
        <p:nvPicPr>
          <p:cNvPr id="11" name="Grafik 10" descr="Ein Bild, das Objekt, Münze enthält.&#10;&#10;Automatisch generierte Beschreibung">
            <a:extLst>
              <a:ext uri="{FF2B5EF4-FFF2-40B4-BE49-F238E27FC236}">
                <a16:creationId xmlns:a16="http://schemas.microsoft.com/office/drawing/2014/main" id="{6369E04C-4596-4B4C-B530-F38BA998A8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9051"/>
          <a:stretch/>
        </p:blipFill>
        <p:spPr>
          <a:xfrm>
            <a:off x="2286667" y="3796124"/>
            <a:ext cx="2070339" cy="1941951"/>
          </a:xfrm>
          <a:prstGeom prst="rect">
            <a:avLst/>
          </a:prstGeom>
        </p:spPr>
      </p:pic>
      <p:pic>
        <p:nvPicPr>
          <p:cNvPr id="13" name="Grafik 1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00365E1A-21A0-4106-A215-D6BACECF94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08" y="896990"/>
            <a:ext cx="1403648" cy="232631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D16EAB2-0824-4639-99F4-3AFA1FEB1982}"/>
              </a:ext>
            </a:extLst>
          </p:cNvPr>
          <p:cNvSpPr txBox="1"/>
          <p:nvPr/>
        </p:nvSpPr>
        <p:spPr>
          <a:xfrm>
            <a:off x="2465927" y="2756744"/>
            <a:ext cx="3860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Die lernen im Gymnasium Schlierbach nämlich so komische Sachen, zum Beispiel …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6E9155F-0127-4A62-B8EB-9F05E3AC3740}"/>
              </a:ext>
            </a:extLst>
          </p:cNvPr>
          <p:cNvSpPr txBox="1"/>
          <p:nvPr/>
        </p:nvSpPr>
        <p:spPr>
          <a:xfrm>
            <a:off x="116475" y="3182460"/>
            <a:ext cx="20703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… dass viele Wörter, z.B. auch der „Computer“, aus dem Lateinischen kommen.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D50A55E-425B-478A-8559-2D7C807EBFC0}"/>
              </a:ext>
            </a:extLst>
          </p:cNvPr>
          <p:cNvSpPr txBox="1"/>
          <p:nvPr/>
        </p:nvSpPr>
        <p:spPr>
          <a:xfrm>
            <a:off x="6326353" y="2828835"/>
            <a:ext cx="2680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… dass Europa und der Euro aus der Antike stammen.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16289E-9DCF-4124-B1A3-60FA87AAB545}"/>
              </a:ext>
            </a:extLst>
          </p:cNvPr>
          <p:cNvSpPr txBox="1"/>
          <p:nvPr/>
        </p:nvSpPr>
        <p:spPr>
          <a:xfrm>
            <a:off x="354788" y="5738075"/>
            <a:ext cx="3893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… wieso Cäsar auf einer Münze einen Elefanten abbilden ließ.</a:t>
            </a:r>
          </a:p>
        </p:txBody>
      </p:sp>
      <p:pic>
        <p:nvPicPr>
          <p:cNvPr id="20" name="Grafik 19" descr="Ein Bild, das Person, Musik, draußen, Messing enthält.&#10;&#10;Automatisch generierte Beschreibung">
            <a:extLst>
              <a:ext uri="{FF2B5EF4-FFF2-40B4-BE49-F238E27FC236}">
                <a16:creationId xmlns:a16="http://schemas.microsoft.com/office/drawing/2014/main" id="{21DF6307-4E60-476C-93A2-BE47B2364C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416" y="4197978"/>
            <a:ext cx="2817645" cy="187843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B271AF00-67E5-4DDF-BC88-6BD2FB8C70C3}"/>
              </a:ext>
            </a:extLst>
          </p:cNvPr>
          <p:cNvSpPr txBox="1"/>
          <p:nvPr/>
        </p:nvSpPr>
        <p:spPr>
          <a:xfrm>
            <a:off x="4584793" y="4281025"/>
            <a:ext cx="1452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… dass ein römischer Helm ganz schön schwer ist.</a:t>
            </a:r>
          </a:p>
        </p:txBody>
      </p:sp>
    </p:spTree>
    <p:extLst>
      <p:ext uri="{BB962C8B-B14F-4D97-AF65-F5344CB8AC3E}">
        <p14:creationId xmlns:p14="http://schemas.microsoft.com/office/powerpoint/2010/main" val="3882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0">
            <a:extLst>
              <a:ext uri="{FF2B5EF4-FFF2-40B4-BE49-F238E27FC236}">
                <a16:creationId xmlns:a16="http://schemas.microsoft.com/office/drawing/2014/main" id="{A427002A-6B0B-4B37-A53A-709E3C1A1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853" y="3560717"/>
            <a:ext cx="3429000" cy="1127125"/>
          </a:xfrm>
          <a:prstGeom prst="hexagon">
            <a:avLst>
              <a:gd name="adj" fmla="val 36803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chemeClr val="bg1"/>
                </a:solidFill>
              </a:rPr>
              <a:t>A: Anna</a:t>
            </a: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510D8FD0-B355-477D-928E-8078277AF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3564121"/>
            <a:ext cx="3429000" cy="1098550"/>
          </a:xfrm>
          <a:prstGeom prst="hexagon">
            <a:avLst>
              <a:gd name="adj" fmla="val 35347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chemeClr val="bg1"/>
                </a:solidFill>
              </a:rPr>
              <a:t>B: Flix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8D225049-3B46-490A-8BB3-2D5F20DBD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853" y="5004817"/>
            <a:ext cx="3429000" cy="1055688"/>
          </a:xfrm>
          <a:prstGeom prst="hexagon">
            <a:avLst>
              <a:gd name="adj" fmla="val 35338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chemeClr val="bg1"/>
                </a:solidFill>
              </a:rPr>
              <a:t>C: Jakob</a:t>
            </a:r>
          </a:p>
        </p:txBody>
      </p:sp>
      <p:sp>
        <p:nvSpPr>
          <p:cNvPr id="18" name="AutoShape 40">
            <a:extLst>
              <a:ext uri="{FF2B5EF4-FFF2-40B4-BE49-F238E27FC236}">
                <a16:creationId xmlns:a16="http://schemas.microsoft.com/office/drawing/2014/main" id="{FDCD4E62-58AB-456C-BFD4-A51F5A20F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2642" y="4941125"/>
            <a:ext cx="3455987" cy="1055688"/>
          </a:xfrm>
          <a:prstGeom prst="hexagon">
            <a:avLst>
              <a:gd name="adj" fmla="val 36238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chemeClr val="bg1"/>
                </a:solidFill>
              </a:rPr>
              <a:t>D: Lena</a:t>
            </a:r>
          </a:p>
        </p:txBody>
      </p:sp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A2AD966A-2FC7-4C17-AB47-DF870A636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7390" y="2127025"/>
            <a:ext cx="3318943" cy="429594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973EF1A-51E4-4F24-89F8-9F4714C9FA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6" r="67619" b="49574"/>
          <a:stretch/>
        </p:blipFill>
        <p:spPr>
          <a:xfrm>
            <a:off x="4095604" y="2744605"/>
            <a:ext cx="1905520" cy="110151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A0F5462-5832-4519-A584-A87178A4C4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9" t="32798" r="69" b="30436"/>
          <a:stretch/>
        </p:blipFill>
        <p:spPr>
          <a:xfrm rot="16200000">
            <a:off x="6699535" y="4160599"/>
            <a:ext cx="2230100" cy="228405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D9712DF-E453-448B-A403-AC6ABE7A26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7" t="-2672" r="-150" b="65906"/>
          <a:stretch/>
        </p:blipFill>
        <p:spPr>
          <a:xfrm rot="16200000">
            <a:off x="3904098" y="4130032"/>
            <a:ext cx="2230098" cy="228405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5E8D78E4-5821-496E-9EE9-3806499157DF}"/>
              </a:ext>
            </a:extLst>
          </p:cNvPr>
          <p:cNvSpPr txBox="1"/>
          <p:nvPr/>
        </p:nvSpPr>
        <p:spPr>
          <a:xfrm>
            <a:off x="1396623" y="874959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b="1" dirty="0">
                <a:latin typeface="Algerian" panose="04020705040A02060702" pitchFamily="82" charset="0"/>
              </a:rPr>
              <a:t>L A T E I 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EB8D624-7412-4B62-A37C-755F3558E0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2" r="55939"/>
          <a:stretch/>
        </p:blipFill>
        <p:spPr>
          <a:xfrm rot="16200000">
            <a:off x="6544725" y="1929939"/>
            <a:ext cx="2136810" cy="223010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5567B2E-B370-4D80-A465-AEDD14DA8A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-2173" r="67632" b="84426"/>
          <a:stretch/>
        </p:blipFill>
        <p:spPr>
          <a:xfrm>
            <a:off x="4133313" y="2028672"/>
            <a:ext cx="1905520" cy="73849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A898B7F3-6C7F-4952-837D-4D531ED2C185}"/>
              </a:ext>
            </a:extLst>
          </p:cNvPr>
          <p:cNvSpPr txBox="1"/>
          <p:nvPr/>
        </p:nvSpPr>
        <p:spPr>
          <a:xfrm>
            <a:off x="341814" y="1362493"/>
            <a:ext cx="3318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… dass viele (Marken-)Namen aus dem Lateinischen stammen.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4849446-7AFB-4FE7-92E4-7A3BE1571F9D}"/>
              </a:ext>
            </a:extLst>
          </p:cNvPr>
          <p:cNvSpPr txBox="1"/>
          <p:nvPr/>
        </p:nvSpPr>
        <p:spPr>
          <a:xfrm>
            <a:off x="5483243" y="1304505"/>
            <a:ext cx="334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… dass man sich Wörter mit Zeichnungen gut merken kann.</a:t>
            </a:r>
          </a:p>
        </p:txBody>
      </p:sp>
    </p:spTree>
    <p:extLst>
      <p:ext uri="{BB962C8B-B14F-4D97-AF65-F5344CB8AC3E}">
        <p14:creationId xmlns:p14="http://schemas.microsoft.com/office/powerpoint/2010/main" val="14646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70F744F-B078-4A9D-B4AE-8FFB2EF49214}"/>
              </a:ext>
            </a:extLst>
          </p:cNvPr>
          <p:cNvGrpSpPr/>
          <p:nvPr/>
        </p:nvGrpSpPr>
        <p:grpSpPr>
          <a:xfrm>
            <a:off x="251560" y="5490936"/>
            <a:ext cx="3312200" cy="967412"/>
            <a:chOff x="467460" y="5485924"/>
            <a:chExt cx="3312200" cy="967412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A63A2B9-611B-41A9-BEB9-D52775E78BD1}"/>
                </a:ext>
              </a:extLst>
            </p:cNvPr>
            <p:cNvSpPr txBox="1"/>
            <p:nvPr/>
          </p:nvSpPr>
          <p:spPr>
            <a:xfrm>
              <a:off x="1547412" y="5550331"/>
              <a:ext cx="2232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200">
                  <a:latin typeface="Calibri Light" panose="020F0302020204030204" pitchFamily="34" charset="0"/>
                  <a:cs typeface="Calibri Light" panose="020F0302020204030204" pitchFamily="34" charset="0"/>
                </a:rPr>
                <a:t>Kannst du nach dem Ansehen der Videos bereits selbst </a:t>
              </a:r>
              <a:br>
                <a:rPr lang="de-AT" sz="120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de-AT" sz="1200">
                  <a:latin typeface="Calibri Light" panose="020F0302020204030204" pitchFamily="34" charset="0"/>
                  <a:cs typeface="Calibri Light" panose="020F0302020204030204" pitchFamily="34" charset="0"/>
                </a:rPr>
                <a:t>„Guten Tag, ich heiße …“ </a:t>
              </a:r>
            </a:p>
            <a:p>
              <a:r>
                <a:rPr lang="de-AT" sz="1200">
                  <a:latin typeface="Calibri Light" panose="020F0302020204030204" pitchFamily="34" charset="0"/>
                  <a:cs typeface="Calibri Light" panose="020F0302020204030204" pitchFamily="34" charset="0"/>
                </a:rPr>
                <a:t>auf Französisch sagen?</a:t>
              </a: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4872F046-752B-491F-86FA-3D2C5B64BA45}"/>
                </a:ext>
              </a:extLst>
            </p:cNvPr>
            <p:cNvSpPr/>
            <p:nvPr/>
          </p:nvSpPr>
          <p:spPr>
            <a:xfrm>
              <a:off x="541275" y="5550331"/>
              <a:ext cx="3022613" cy="830997"/>
            </a:xfrm>
            <a:custGeom>
              <a:avLst/>
              <a:gdLst>
                <a:gd name="connsiteX0" fmla="*/ 0 w 3022613"/>
                <a:gd name="connsiteY0" fmla="*/ 0 h 830997"/>
                <a:gd name="connsiteX1" fmla="*/ 473543 w 3022613"/>
                <a:gd name="connsiteY1" fmla="*/ 0 h 830997"/>
                <a:gd name="connsiteX2" fmla="*/ 886633 w 3022613"/>
                <a:gd name="connsiteY2" fmla="*/ 0 h 830997"/>
                <a:gd name="connsiteX3" fmla="*/ 1420628 w 3022613"/>
                <a:gd name="connsiteY3" fmla="*/ 0 h 830997"/>
                <a:gd name="connsiteX4" fmla="*/ 1984849 w 3022613"/>
                <a:gd name="connsiteY4" fmla="*/ 0 h 830997"/>
                <a:gd name="connsiteX5" fmla="*/ 2397940 w 3022613"/>
                <a:gd name="connsiteY5" fmla="*/ 0 h 830997"/>
                <a:gd name="connsiteX6" fmla="*/ 3022613 w 3022613"/>
                <a:gd name="connsiteY6" fmla="*/ 0 h 830997"/>
                <a:gd name="connsiteX7" fmla="*/ 3022613 w 3022613"/>
                <a:gd name="connsiteY7" fmla="*/ 415499 h 830997"/>
                <a:gd name="connsiteX8" fmla="*/ 3022613 w 3022613"/>
                <a:gd name="connsiteY8" fmla="*/ 830997 h 830997"/>
                <a:gd name="connsiteX9" fmla="*/ 2579296 w 3022613"/>
                <a:gd name="connsiteY9" fmla="*/ 830997 h 830997"/>
                <a:gd name="connsiteX10" fmla="*/ 2166206 w 3022613"/>
                <a:gd name="connsiteY10" fmla="*/ 830997 h 830997"/>
                <a:gd name="connsiteX11" fmla="*/ 1692663 w 3022613"/>
                <a:gd name="connsiteY11" fmla="*/ 830997 h 830997"/>
                <a:gd name="connsiteX12" fmla="*/ 1249347 w 3022613"/>
                <a:gd name="connsiteY12" fmla="*/ 830997 h 830997"/>
                <a:gd name="connsiteX13" fmla="*/ 806030 w 3022613"/>
                <a:gd name="connsiteY13" fmla="*/ 830997 h 830997"/>
                <a:gd name="connsiteX14" fmla="*/ 0 w 3022613"/>
                <a:gd name="connsiteY14" fmla="*/ 830997 h 830997"/>
                <a:gd name="connsiteX15" fmla="*/ 0 w 3022613"/>
                <a:gd name="connsiteY15" fmla="*/ 415499 h 830997"/>
                <a:gd name="connsiteX16" fmla="*/ 0 w 3022613"/>
                <a:gd name="connsiteY16" fmla="*/ 0 h 83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22613" h="830997" extrusionOk="0">
                  <a:moveTo>
                    <a:pt x="0" y="0"/>
                  </a:moveTo>
                  <a:cubicBezTo>
                    <a:pt x="178646" y="-46647"/>
                    <a:pt x="269603" y="8941"/>
                    <a:pt x="473543" y="0"/>
                  </a:cubicBezTo>
                  <a:cubicBezTo>
                    <a:pt x="677483" y="-8941"/>
                    <a:pt x="697625" y="35576"/>
                    <a:pt x="886633" y="0"/>
                  </a:cubicBezTo>
                  <a:cubicBezTo>
                    <a:pt x="1075641" y="-35576"/>
                    <a:pt x="1165597" y="38222"/>
                    <a:pt x="1420628" y="0"/>
                  </a:cubicBezTo>
                  <a:cubicBezTo>
                    <a:pt x="1675659" y="-38222"/>
                    <a:pt x="1790192" y="67503"/>
                    <a:pt x="1984849" y="0"/>
                  </a:cubicBezTo>
                  <a:cubicBezTo>
                    <a:pt x="2179506" y="-67503"/>
                    <a:pt x="2244981" y="40058"/>
                    <a:pt x="2397940" y="0"/>
                  </a:cubicBezTo>
                  <a:cubicBezTo>
                    <a:pt x="2550899" y="-40058"/>
                    <a:pt x="2786170" y="36419"/>
                    <a:pt x="3022613" y="0"/>
                  </a:cubicBezTo>
                  <a:cubicBezTo>
                    <a:pt x="3039623" y="152466"/>
                    <a:pt x="2995441" y="287498"/>
                    <a:pt x="3022613" y="415499"/>
                  </a:cubicBezTo>
                  <a:cubicBezTo>
                    <a:pt x="3049785" y="543500"/>
                    <a:pt x="2996548" y="713750"/>
                    <a:pt x="3022613" y="830997"/>
                  </a:cubicBezTo>
                  <a:cubicBezTo>
                    <a:pt x="2875806" y="851697"/>
                    <a:pt x="2692184" y="823891"/>
                    <a:pt x="2579296" y="830997"/>
                  </a:cubicBezTo>
                  <a:cubicBezTo>
                    <a:pt x="2466408" y="838103"/>
                    <a:pt x="2291391" y="804489"/>
                    <a:pt x="2166206" y="830997"/>
                  </a:cubicBezTo>
                  <a:cubicBezTo>
                    <a:pt x="2041021" y="857505"/>
                    <a:pt x="1847238" y="828532"/>
                    <a:pt x="1692663" y="830997"/>
                  </a:cubicBezTo>
                  <a:cubicBezTo>
                    <a:pt x="1538088" y="833462"/>
                    <a:pt x="1378205" y="789582"/>
                    <a:pt x="1249347" y="830997"/>
                  </a:cubicBezTo>
                  <a:cubicBezTo>
                    <a:pt x="1120489" y="872412"/>
                    <a:pt x="916168" y="800078"/>
                    <a:pt x="806030" y="830997"/>
                  </a:cubicBezTo>
                  <a:cubicBezTo>
                    <a:pt x="695892" y="861916"/>
                    <a:pt x="216553" y="781542"/>
                    <a:pt x="0" y="830997"/>
                  </a:cubicBezTo>
                  <a:cubicBezTo>
                    <a:pt x="-34484" y="706579"/>
                    <a:pt x="16622" y="604360"/>
                    <a:pt x="0" y="415499"/>
                  </a:cubicBezTo>
                  <a:cubicBezTo>
                    <a:pt x="-16622" y="226638"/>
                    <a:pt x="39942" y="107649"/>
                    <a:pt x="0" y="0"/>
                  </a:cubicBezTo>
                  <a:close/>
                </a:path>
              </a:pathLst>
            </a:custGeom>
            <a:noFill/>
            <a:ln>
              <a:solidFill>
                <a:srgbClr val="D71A21"/>
              </a:solidFill>
              <a:extLst>
                <a:ext uri="{C807C97D-BFC1-408E-A445-0C87EB9F89A2}">
                  <ask:lineSketchStyleProps xmlns:ask="http://schemas.microsoft.com/office/drawing/2018/sketchyshapes" sd="221559712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4BDCE526-1DD3-4739-95E0-A0ECC292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60" y="5485924"/>
              <a:ext cx="1079952" cy="967412"/>
            </a:xfrm>
            <a:prstGeom prst="rect">
              <a:avLst/>
            </a:prstGeom>
          </p:spPr>
        </p:pic>
      </p:grp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DA1EB72-98ED-4A35-807B-69C07B1B58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20888"/>
            <a:ext cx="3672408" cy="3844588"/>
          </a:xfrm>
          <a:prstGeom prst="rect">
            <a:avLst/>
          </a:prstGeom>
        </p:spPr>
      </p:pic>
      <p:pic>
        <p:nvPicPr>
          <p:cNvPr id="6" name="Grafik 5">
            <a:hlinkClick r:id="rId5"/>
            <a:extLst>
              <a:ext uri="{FF2B5EF4-FFF2-40B4-BE49-F238E27FC236}">
                <a16:creationId xmlns:a16="http://schemas.microsoft.com/office/drawing/2014/main" id="{3D94D2DD-27BE-4115-BD24-DF55BE032E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16"/>
          <a:stretch/>
        </p:blipFill>
        <p:spPr>
          <a:xfrm>
            <a:off x="611560" y="1636023"/>
            <a:ext cx="1512000" cy="1512168"/>
          </a:xfrm>
          <a:custGeom>
            <a:avLst/>
            <a:gdLst>
              <a:gd name="connsiteX0" fmla="*/ 252005 w 1512000"/>
              <a:gd name="connsiteY0" fmla="*/ 0 h 1512168"/>
              <a:gd name="connsiteX1" fmla="*/ 684603 w 1512000"/>
              <a:gd name="connsiteY1" fmla="*/ 0 h 1512168"/>
              <a:gd name="connsiteX2" fmla="*/ 1092002 w 1512000"/>
              <a:gd name="connsiteY2" fmla="*/ 0 h 1512168"/>
              <a:gd name="connsiteX3" fmla="*/ 1512000 w 1512000"/>
              <a:gd name="connsiteY3" fmla="*/ 0 h 1512168"/>
              <a:gd name="connsiteX4" fmla="*/ 1512000 w 1512000"/>
              <a:gd name="connsiteY4" fmla="*/ 0 h 1512168"/>
              <a:gd name="connsiteX5" fmla="*/ 1512000 w 1512000"/>
              <a:gd name="connsiteY5" fmla="*/ 445258 h 1512168"/>
              <a:gd name="connsiteX6" fmla="*/ 1512000 w 1512000"/>
              <a:gd name="connsiteY6" fmla="*/ 852710 h 1512168"/>
              <a:gd name="connsiteX7" fmla="*/ 1512000 w 1512000"/>
              <a:gd name="connsiteY7" fmla="*/ 1260163 h 1512168"/>
              <a:gd name="connsiteX8" fmla="*/ 1259995 w 1512000"/>
              <a:gd name="connsiteY8" fmla="*/ 1512168 h 1512168"/>
              <a:gd name="connsiteX9" fmla="*/ 865197 w 1512000"/>
              <a:gd name="connsiteY9" fmla="*/ 1512168 h 1512168"/>
              <a:gd name="connsiteX10" fmla="*/ 482998 w 1512000"/>
              <a:gd name="connsiteY10" fmla="*/ 1512168 h 1512168"/>
              <a:gd name="connsiteX11" fmla="*/ 0 w 1512000"/>
              <a:gd name="connsiteY11" fmla="*/ 1512168 h 1512168"/>
              <a:gd name="connsiteX12" fmla="*/ 0 w 1512000"/>
              <a:gd name="connsiteY12" fmla="*/ 1512168 h 1512168"/>
              <a:gd name="connsiteX13" fmla="*/ 0 w 1512000"/>
              <a:gd name="connsiteY13" fmla="*/ 1129919 h 1512168"/>
              <a:gd name="connsiteX14" fmla="*/ 0 w 1512000"/>
              <a:gd name="connsiteY14" fmla="*/ 697263 h 1512168"/>
              <a:gd name="connsiteX15" fmla="*/ 0 w 1512000"/>
              <a:gd name="connsiteY15" fmla="*/ 252005 h 1512168"/>
              <a:gd name="connsiteX16" fmla="*/ 252005 w 1512000"/>
              <a:gd name="connsiteY16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2000" h="1512168" fill="none" extrusionOk="0">
                <a:moveTo>
                  <a:pt x="252005" y="0"/>
                </a:moveTo>
                <a:cubicBezTo>
                  <a:pt x="395856" y="-45701"/>
                  <a:pt x="532261" y="17722"/>
                  <a:pt x="684603" y="0"/>
                </a:cubicBezTo>
                <a:cubicBezTo>
                  <a:pt x="836945" y="-17722"/>
                  <a:pt x="979657" y="14813"/>
                  <a:pt x="1092002" y="0"/>
                </a:cubicBezTo>
                <a:cubicBezTo>
                  <a:pt x="1204347" y="-14813"/>
                  <a:pt x="1303594" y="36079"/>
                  <a:pt x="1512000" y="0"/>
                </a:cubicBezTo>
                <a:lnTo>
                  <a:pt x="1512000" y="0"/>
                </a:lnTo>
                <a:cubicBezTo>
                  <a:pt x="1553126" y="201191"/>
                  <a:pt x="1493480" y="333738"/>
                  <a:pt x="1512000" y="445258"/>
                </a:cubicBezTo>
                <a:cubicBezTo>
                  <a:pt x="1530520" y="556778"/>
                  <a:pt x="1499623" y="770763"/>
                  <a:pt x="1512000" y="852710"/>
                </a:cubicBezTo>
                <a:cubicBezTo>
                  <a:pt x="1524377" y="934657"/>
                  <a:pt x="1472069" y="1081853"/>
                  <a:pt x="1512000" y="1260163"/>
                </a:cubicBezTo>
                <a:cubicBezTo>
                  <a:pt x="1488477" y="1414913"/>
                  <a:pt x="1421587" y="1499397"/>
                  <a:pt x="1259995" y="1512168"/>
                </a:cubicBezTo>
                <a:cubicBezTo>
                  <a:pt x="1135813" y="1525750"/>
                  <a:pt x="1023213" y="1477047"/>
                  <a:pt x="865197" y="1512168"/>
                </a:cubicBezTo>
                <a:cubicBezTo>
                  <a:pt x="707181" y="1547289"/>
                  <a:pt x="577939" y="1507929"/>
                  <a:pt x="482998" y="1512168"/>
                </a:cubicBezTo>
                <a:cubicBezTo>
                  <a:pt x="388057" y="1516407"/>
                  <a:pt x="127158" y="1508896"/>
                  <a:pt x="0" y="1512168"/>
                </a:cubicBezTo>
                <a:lnTo>
                  <a:pt x="0" y="1512168"/>
                </a:lnTo>
                <a:cubicBezTo>
                  <a:pt x="-40057" y="1379757"/>
                  <a:pt x="31583" y="1253602"/>
                  <a:pt x="0" y="1129919"/>
                </a:cubicBezTo>
                <a:cubicBezTo>
                  <a:pt x="-31583" y="1006236"/>
                  <a:pt x="17708" y="895864"/>
                  <a:pt x="0" y="697263"/>
                </a:cubicBezTo>
                <a:cubicBezTo>
                  <a:pt x="-17708" y="498662"/>
                  <a:pt x="13146" y="438892"/>
                  <a:pt x="0" y="252005"/>
                </a:cubicBezTo>
                <a:cubicBezTo>
                  <a:pt x="18078" y="134235"/>
                  <a:pt x="99219" y="-18724"/>
                  <a:pt x="252005" y="0"/>
                </a:cubicBezTo>
                <a:close/>
              </a:path>
              <a:path w="1512000" h="1512168" stroke="0" extrusionOk="0">
                <a:moveTo>
                  <a:pt x="252005" y="0"/>
                </a:moveTo>
                <a:cubicBezTo>
                  <a:pt x="356037" y="-15871"/>
                  <a:pt x="471349" y="41298"/>
                  <a:pt x="646803" y="0"/>
                </a:cubicBezTo>
                <a:cubicBezTo>
                  <a:pt x="822257" y="-41298"/>
                  <a:pt x="892566" y="12289"/>
                  <a:pt x="1066802" y="0"/>
                </a:cubicBezTo>
                <a:cubicBezTo>
                  <a:pt x="1241038" y="-12289"/>
                  <a:pt x="1324116" y="50725"/>
                  <a:pt x="1512000" y="0"/>
                </a:cubicBezTo>
                <a:lnTo>
                  <a:pt x="1512000" y="0"/>
                </a:lnTo>
                <a:cubicBezTo>
                  <a:pt x="1564939" y="101127"/>
                  <a:pt x="1465875" y="353527"/>
                  <a:pt x="1512000" y="445258"/>
                </a:cubicBezTo>
                <a:cubicBezTo>
                  <a:pt x="1558125" y="536989"/>
                  <a:pt x="1463938" y="724478"/>
                  <a:pt x="1512000" y="890515"/>
                </a:cubicBezTo>
                <a:cubicBezTo>
                  <a:pt x="1560062" y="1056552"/>
                  <a:pt x="1492615" y="1106760"/>
                  <a:pt x="1512000" y="1260163"/>
                </a:cubicBezTo>
                <a:cubicBezTo>
                  <a:pt x="1522977" y="1394408"/>
                  <a:pt x="1399180" y="1548964"/>
                  <a:pt x="1259995" y="1512168"/>
                </a:cubicBezTo>
                <a:cubicBezTo>
                  <a:pt x="1160900" y="1514790"/>
                  <a:pt x="966776" y="1475646"/>
                  <a:pt x="827397" y="1512168"/>
                </a:cubicBezTo>
                <a:cubicBezTo>
                  <a:pt x="688018" y="1548690"/>
                  <a:pt x="528826" y="1484115"/>
                  <a:pt x="382198" y="1512168"/>
                </a:cubicBezTo>
                <a:cubicBezTo>
                  <a:pt x="235570" y="1540221"/>
                  <a:pt x="97742" y="1478505"/>
                  <a:pt x="0" y="1512168"/>
                </a:cubicBezTo>
                <a:lnTo>
                  <a:pt x="0" y="1512168"/>
                </a:lnTo>
                <a:cubicBezTo>
                  <a:pt x="-30176" y="1389339"/>
                  <a:pt x="34547" y="1166985"/>
                  <a:pt x="0" y="1066910"/>
                </a:cubicBezTo>
                <a:cubicBezTo>
                  <a:pt x="-34547" y="966835"/>
                  <a:pt x="16428" y="769329"/>
                  <a:pt x="0" y="684661"/>
                </a:cubicBezTo>
                <a:cubicBezTo>
                  <a:pt x="-16428" y="599993"/>
                  <a:pt x="22801" y="463664"/>
                  <a:pt x="0" y="252005"/>
                </a:cubicBezTo>
                <a:cubicBezTo>
                  <a:pt x="-36718" y="112648"/>
                  <a:pt x="111479" y="7877"/>
                  <a:pt x="252005" y="0"/>
                </a:cubicBezTo>
                <a:close/>
              </a:path>
            </a:pathLst>
          </a:custGeom>
          <a:ln w="19050">
            <a:solidFill>
              <a:srgbClr val="D71A21"/>
            </a:solidFill>
            <a:extLst>
              <a:ext uri="{C807C97D-BFC1-408E-A445-0C87EB9F89A2}">
                <ask:lineSketchStyleProps xmlns:ask="http://schemas.microsoft.com/office/drawing/2018/sketchyshapes" sd="2072639424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153BF47-C22A-46CA-AD6E-4AA0A57774F2}"/>
              </a:ext>
            </a:extLst>
          </p:cNvPr>
          <p:cNvGrpSpPr/>
          <p:nvPr/>
        </p:nvGrpSpPr>
        <p:grpSpPr>
          <a:xfrm>
            <a:off x="251560" y="2788191"/>
            <a:ext cx="720000" cy="720000"/>
            <a:chOff x="320704" y="2296002"/>
            <a:chExt cx="720000" cy="720000"/>
          </a:xfrm>
        </p:grpSpPr>
        <p:sp>
          <p:nvSpPr>
            <p:cNvPr id="8" name="Ellipse 7">
              <a:hlinkClick r:id="rId7"/>
              <a:extLst>
                <a:ext uri="{FF2B5EF4-FFF2-40B4-BE49-F238E27FC236}">
                  <a16:creationId xmlns:a16="http://schemas.microsoft.com/office/drawing/2014/main" id="{CFF388C0-9E3B-436A-A2AB-D8F12FA1F567}"/>
                </a:ext>
              </a:extLst>
            </p:cNvPr>
            <p:cNvSpPr/>
            <p:nvPr/>
          </p:nvSpPr>
          <p:spPr>
            <a:xfrm>
              <a:off x="320704" y="2296002"/>
              <a:ext cx="720000" cy="720000"/>
            </a:xfrm>
            <a:prstGeom prst="ellipse">
              <a:avLst/>
            </a:prstGeom>
            <a:solidFill>
              <a:srgbClr val="D71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" name="Gleichschenkliges Dreieck 6">
              <a:hlinkClick r:id="rId7"/>
              <a:extLst>
                <a:ext uri="{FF2B5EF4-FFF2-40B4-BE49-F238E27FC236}">
                  <a16:creationId xmlns:a16="http://schemas.microsoft.com/office/drawing/2014/main" id="{850A8528-FF06-464C-8088-4EA1F121961B}"/>
                </a:ext>
              </a:extLst>
            </p:cNvPr>
            <p:cNvSpPr/>
            <p:nvPr/>
          </p:nvSpPr>
          <p:spPr>
            <a:xfrm rot="5400000">
              <a:off x="575760" y="2523095"/>
              <a:ext cx="304074" cy="26581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pic>
        <p:nvPicPr>
          <p:cNvPr id="19" name="Grafik 18">
            <a:hlinkClick r:id="rId8"/>
            <a:extLst>
              <a:ext uri="{FF2B5EF4-FFF2-40B4-BE49-F238E27FC236}">
                <a16:creationId xmlns:a16="http://schemas.microsoft.com/office/drawing/2014/main" id="{A0EFF769-17F0-4D2B-8E6E-37A120823A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8073"/>
          <a:stretch/>
        </p:blipFill>
        <p:spPr>
          <a:xfrm>
            <a:off x="611560" y="3554215"/>
            <a:ext cx="1512001" cy="1512000"/>
          </a:xfrm>
          <a:custGeom>
            <a:avLst/>
            <a:gdLst>
              <a:gd name="connsiteX0" fmla="*/ 252005 w 1512001"/>
              <a:gd name="connsiteY0" fmla="*/ 0 h 1512000"/>
              <a:gd name="connsiteX1" fmla="*/ 646804 w 1512001"/>
              <a:gd name="connsiteY1" fmla="*/ 0 h 1512000"/>
              <a:gd name="connsiteX2" fmla="*/ 1041602 w 1512001"/>
              <a:gd name="connsiteY2" fmla="*/ 0 h 1512000"/>
              <a:gd name="connsiteX3" fmla="*/ 1512001 w 1512001"/>
              <a:gd name="connsiteY3" fmla="*/ 0 h 1512000"/>
              <a:gd name="connsiteX4" fmla="*/ 1512001 w 1512001"/>
              <a:gd name="connsiteY4" fmla="*/ 0 h 1512000"/>
              <a:gd name="connsiteX5" fmla="*/ 1512001 w 1512001"/>
              <a:gd name="connsiteY5" fmla="*/ 394798 h 1512000"/>
              <a:gd name="connsiteX6" fmla="*/ 1512001 w 1512001"/>
              <a:gd name="connsiteY6" fmla="*/ 814797 h 1512000"/>
              <a:gd name="connsiteX7" fmla="*/ 1512001 w 1512001"/>
              <a:gd name="connsiteY7" fmla="*/ 1259995 h 1512000"/>
              <a:gd name="connsiteX8" fmla="*/ 1259996 w 1512001"/>
              <a:gd name="connsiteY8" fmla="*/ 1512000 h 1512000"/>
              <a:gd name="connsiteX9" fmla="*/ 827397 w 1512001"/>
              <a:gd name="connsiteY9" fmla="*/ 1512000 h 1512000"/>
              <a:gd name="connsiteX10" fmla="*/ 407399 w 1512001"/>
              <a:gd name="connsiteY10" fmla="*/ 1512000 h 1512000"/>
              <a:gd name="connsiteX11" fmla="*/ 0 w 1512001"/>
              <a:gd name="connsiteY11" fmla="*/ 1512000 h 1512000"/>
              <a:gd name="connsiteX12" fmla="*/ 0 w 1512001"/>
              <a:gd name="connsiteY12" fmla="*/ 1512000 h 1512000"/>
              <a:gd name="connsiteX13" fmla="*/ 0 w 1512001"/>
              <a:gd name="connsiteY13" fmla="*/ 1129802 h 1512000"/>
              <a:gd name="connsiteX14" fmla="*/ 0 w 1512001"/>
              <a:gd name="connsiteY14" fmla="*/ 722403 h 1512000"/>
              <a:gd name="connsiteX15" fmla="*/ 0 w 1512001"/>
              <a:gd name="connsiteY15" fmla="*/ 252005 h 1512000"/>
              <a:gd name="connsiteX16" fmla="*/ 252005 w 1512001"/>
              <a:gd name="connsiteY16" fmla="*/ 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2001" h="1512000" fill="none" extrusionOk="0">
                <a:moveTo>
                  <a:pt x="252005" y="0"/>
                </a:moveTo>
                <a:cubicBezTo>
                  <a:pt x="393010" y="-33230"/>
                  <a:pt x="467264" y="39459"/>
                  <a:pt x="646804" y="0"/>
                </a:cubicBezTo>
                <a:cubicBezTo>
                  <a:pt x="826344" y="-39459"/>
                  <a:pt x="924316" y="13009"/>
                  <a:pt x="1041602" y="0"/>
                </a:cubicBezTo>
                <a:cubicBezTo>
                  <a:pt x="1158888" y="-13009"/>
                  <a:pt x="1408387" y="16805"/>
                  <a:pt x="1512001" y="0"/>
                </a:cubicBezTo>
                <a:lnTo>
                  <a:pt x="1512001" y="0"/>
                </a:lnTo>
                <a:cubicBezTo>
                  <a:pt x="1525182" y="144499"/>
                  <a:pt x="1469930" y="293208"/>
                  <a:pt x="1512001" y="394798"/>
                </a:cubicBezTo>
                <a:cubicBezTo>
                  <a:pt x="1554072" y="496388"/>
                  <a:pt x="1481000" y="640568"/>
                  <a:pt x="1512001" y="814797"/>
                </a:cubicBezTo>
                <a:cubicBezTo>
                  <a:pt x="1543002" y="989026"/>
                  <a:pt x="1488332" y="1082767"/>
                  <a:pt x="1512001" y="1259995"/>
                </a:cubicBezTo>
                <a:cubicBezTo>
                  <a:pt x="1508462" y="1396318"/>
                  <a:pt x="1371742" y="1507510"/>
                  <a:pt x="1259996" y="1512000"/>
                </a:cubicBezTo>
                <a:cubicBezTo>
                  <a:pt x="1143073" y="1518246"/>
                  <a:pt x="980941" y="1497432"/>
                  <a:pt x="827397" y="1512000"/>
                </a:cubicBezTo>
                <a:cubicBezTo>
                  <a:pt x="673853" y="1526568"/>
                  <a:pt x="562692" y="1486159"/>
                  <a:pt x="407399" y="1512000"/>
                </a:cubicBezTo>
                <a:cubicBezTo>
                  <a:pt x="252106" y="1537841"/>
                  <a:pt x="84510" y="1469018"/>
                  <a:pt x="0" y="1512000"/>
                </a:cubicBezTo>
                <a:lnTo>
                  <a:pt x="0" y="1512000"/>
                </a:lnTo>
                <a:cubicBezTo>
                  <a:pt x="-13514" y="1428304"/>
                  <a:pt x="33904" y="1237328"/>
                  <a:pt x="0" y="1129802"/>
                </a:cubicBezTo>
                <a:cubicBezTo>
                  <a:pt x="-33904" y="1022276"/>
                  <a:pt x="34596" y="910321"/>
                  <a:pt x="0" y="722403"/>
                </a:cubicBezTo>
                <a:cubicBezTo>
                  <a:pt x="-34596" y="534485"/>
                  <a:pt x="48901" y="366535"/>
                  <a:pt x="0" y="252005"/>
                </a:cubicBezTo>
                <a:cubicBezTo>
                  <a:pt x="6630" y="114799"/>
                  <a:pt x="106394" y="18725"/>
                  <a:pt x="252005" y="0"/>
                </a:cubicBezTo>
                <a:close/>
              </a:path>
              <a:path w="1512001" h="1512000" stroke="0" extrusionOk="0">
                <a:moveTo>
                  <a:pt x="252005" y="0"/>
                </a:moveTo>
                <a:cubicBezTo>
                  <a:pt x="375993" y="-31000"/>
                  <a:pt x="515460" y="1799"/>
                  <a:pt x="646804" y="0"/>
                </a:cubicBezTo>
                <a:cubicBezTo>
                  <a:pt x="778148" y="-1799"/>
                  <a:pt x="867798" y="45788"/>
                  <a:pt x="1054202" y="0"/>
                </a:cubicBezTo>
                <a:cubicBezTo>
                  <a:pt x="1240606" y="-45788"/>
                  <a:pt x="1399643" y="5321"/>
                  <a:pt x="1512001" y="0"/>
                </a:cubicBezTo>
                <a:lnTo>
                  <a:pt x="1512001" y="0"/>
                </a:lnTo>
                <a:cubicBezTo>
                  <a:pt x="1527316" y="147704"/>
                  <a:pt x="1506702" y="329905"/>
                  <a:pt x="1512001" y="419998"/>
                </a:cubicBezTo>
                <a:cubicBezTo>
                  <a:pt x="1517300" y="510091"/>
                  <a:pt x="1499090" y="723369"/>
                  <a:pt x="1512001" y="852597"/>
                </a:cubicBezTo>
                <a:cubicBezTo>
                  <a:pt x="1524912" y="981825"/>
                  <a:pt x="1507843" y="1096857"/>
                  <a:pt x="1512001" y="1259995"/>
                </a:cubicBezTo>
                <a:cubicBezTo>
                  <a:pt x="1493714" y="1435134"/>
                  <a:pt x="1413671" y="1503986"/>
                  <a:pt x="1259996" y="1512000"/>
                </a:cubicBezTo>
                <a:cubicBezTo>
                  <a:pt x="1052037" y="1530699"/>
                  <a:pt x="1034054" y="1503226"/>
                  <a:pt x="839997" y="1512000"/>
                </a:cubicBezTo>
                <a:cubicBezTo>
                  <a:pt x="645940" y="1520774"/>
                  <a:pt x="557785" y="1504253"/>
                  <a:pt x="457799" y="1512000"/>
                </a:cubicBezTo>
                <a:cubicBezTo>
                  <a:pt x="357813" y="1519747"/>
                  <a:pt x="113254" y="1480613"/>
                  <a:pt x="0" y="1512000"/>
                </a:cubicBezTo>
                <a:lnTo>
                  <a:pt x="0" y="1512000"/>
                </a:lnTo>
                <a:cubicBezTo>
                  <a:pt x="-21872" y="1402681"/>
                  <a:pt x="38088" y="1273219"/>
                  <a:pt x="0" y="1104602"/>
                </a:cubicBezTo>
                <a:cubicBezTo>
                  <a:pt x="-38088" y="935985"/>
                  <a:pt x="44355" y="871951"/>
                  <a:pt x="0" y="722403"/>
                </a:cubicBezTo>
                <a:cubicBezTo>
                  <a:pt x="-44355" y="572855"/>
                  <a:pt x="27584" y="354956"/>
                  <a:pt x="0" y="252005"/>
                </a:cubicBezTo>
                <a:cubicBezTo>
                  <a:pt x="-18227" y="90706"/>
                  <a:pt x="143330" y="5003"/>
                  <a:pt x="252005" y="0"/>
                </a:cubicBezTo>
                <a:close/>
              </a:path>
            </a:pathLst>
          </a:custGeom>
          <a:ln w="19050">
            <a:solidFill>
              <a:srgbClr val="D71A21"/>
            </a:solidFill>
            <a:extLst>
              <a:ext uri="{C807C97D-BFC1-408E-A445-0C87EB9F89A2}">
                <ask:lineSketchStyleProps xmlns:ask="http://schemas.microsoft.com/office/drawing/2018/sketchyshapes" sd="892119451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01449D6-187C-44ED-A110-527B813DB75B}"/>
              </a:ext>
            </a:extLst>
          </p:cNvPr>
          <p:cNvGrpSpPr/>
          <p:nvPr/>
        </p:nvGrpSpPr>
        <p:grpSpPr>
          <a:xfrm>
            <a:off x="251560" y="4706362"/>
            <a:ext cx="720000" cy="720000"/>
            <a:chOff x="320704" y="2296002"/>
            <a:chExt cx="720000" cy="720000"/>
          </a:xfrm>
        </p:grpSpPr>
        <p:sp>
          <p:nvSpPr>
            <p:cNvPr id="16" name="Ellipse 15">
              <a:hlinkClick r:id="rId8"/>
              <a:extLst>
                <a:ext uri="{FF2B5EF4-FFF2-40B4-BE49-F238E27FC236}">
                  <a16:creationId xmlns:a16="http://schemas.microsoft.com/office/drawing/2014/main" id="{06AE0F08-D0CC-4C77-B752-42147EF8266F}"/>
                </a:ext>
              </a:extLst>
            </p:cNvPr>
            <p:cNvSpPr/>
            <p:nvPr/>
          </p:nvSpPr>
          <p:spPr>
            <a:xfrm>
              <a:off x="320704" y="2296002"/>
              <a:ext cx="720000" cy="720000"/>
            </a:xfrm>
            <a:prstGeom prst="ellipse">
              <a:avLst/>
            </a:prstGeom>
            <a:solidFill>
              <a:srgbClr val="D71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" name="Gleichschenkliges Dreieck 16">
              <a:hlinkClick r:id="rId8"/>
              <a:extLst>
                <a:ext uri="{FF2B5EF4-FFF2-40B4-BE49-F238E27FC236}">
                  <a16:creationId xmlns:a16="http://schemas.microsoft.com/office/drawing/2014/main" id="{97F092CF-463B-4AC5-B137-B99499398549}"/>
                </a:ext>
              </a:extLst>
            </p:cNvPr>
            <p:cNvSpPr/>
            <p:nvPr/>
          </p:nvSpPr>
          <p:spPr>
            <a:xfrm rot="5400000">
              <a:off x="575760" y="2523095"/>
              <a:ext cx="304074" cy="26581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BE80814-90A2-4101-A289-6372830335F4}"/>
              </a:ext>
            </a:extLst>
          </p:cNvPr>
          <p:cNvGrpSpPr/>
          <p:nvPr/>
        </p:nvGrpSpPr>
        <p:grpSpPr>
          <a:xfrm>
            <a:off x="2992587" y="1988840"/>
            <a:ext cx="3323806" cy="606662"/>
            <a:chOff x="675238" y="858031"/>
            <a:chExt cx="3323806" cy="520588"/>
          </a:xfrm>
        </p:grpSpPr>
        <p:pic>
          <p:nvPicPr>
            <p:cNvPr id="9" name="Grafik 8" descr="Glühbirne und Zahnrad mit einfarbiger Füllung">
              <a:extLst>
                <a:ext uri="{FF2B5EF4-FFF2-40B4-BE49-F238E27FC236}">
                  <a16:creationId xmlns:a16="http://schemas.microsoft.com/office/drawing/2014/main" id="{31AFF9E6-3797-4FEA-A7AA-63EB9EE8F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5238" y="858031"/>
              <a:ext cx="520588" cy="520588"/>
            </a:xfrm>
            <a:prstGeom prst="rect">
              <a:avLst/>
            </a:prstGeom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2540B4FE-CFF0-4C26-B45C-145D6C39721A}"/>
                </a:ext>
              </a:extLst>
            </p:cNvPr>
            <p:cNvSpPr txBox="1"/>
            <p:nvPr/>
          </p:nvSpPr>
          <p:spPr>
            <a:xfrm>
              <a:off x="1115531" y="909882"/>
              <a:ext cx="2883513" cy="3961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de-AT" sz="1200">
                  <a:latin typeface="Calibri Light" panose="020F0302020204030204" pitchFamily="34" charset="0"/>
                  <a:cs typeface="Calibri Light" panose="020F0302020204030204" pitchFamily="34" charset="0"/>
                </a:rPr>
                <a:t>Klicke auf die Bilder, um einen Eindruck von  der französischen Sprache zu bekommen. </a:t>
              </a:r>
            </a:p>
          </p:txBody>
        </p:sp>
      </p:grpSp>
      <p:pic>
        <p:nvPicPr>
          <p:cNvPr id="13" name="Grafik 12" descr="Ein Bild, das Wand, Person, drinnen enthält.&#10;&#10;Automatisch generierte Beschreibung">
            <a:hlinkClick r:id="rId13"/>
            <a:extLst>
              <a:ext uri="{FF2B5EF4-FFF2-40B4-BE49-F238E27FC236}">
                <a16:creationId xmlns:a16="http://schemas.microsoft.com/office/drawing/2014/main" id="{72DCBA67-E96D-466F-96A3-9420B3509B44}"/>
              </a:ext>
            </a:extLst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54" y="3554215"/>
            <a:ext cx="1512000" cy="1512000"/>
          </a:xfrm>
          <a:custGeom>
            <a:avLst/>
            <a:gdLst>
              <a:gd name="connsiteX0" fmla="*/ 252005 w 1512000"/>
              <a:gd name="connsiteY0" fmla="*/ 0 h 1512000"/>
              <a:gd name="connsiteX1" fmla="*/ 646803 w 1512000"/>
              <a:gd name="connsiteY1" fmla="*/ 0 h 1512000"/>
              <a:gd name="connsiteX2" fmla="*/ 1029002 w 1512000"/>
              <a:gd name="connsiteY2" fmla="*/ 0 h 1512000"/>
              <a:gd name="connsiteX3" fmla="*/ 1512000 w 1512000"/>
              <a:gd name="connsiteY3" fmla="*/ 0 h 1512000"/>
              <a:gd name="connsiteX4" fmla="*/ 1512000 w 1512000"/>
              <a:gd name="connsiteY4" fmla="*/ 0 h 1512000"/>
              <a:gd name="connsiteX5" fmla="*/ 1512000 w 1512000"/>
              <a:gd name="connsiteY5" fmla="*/ 432598 h 1512000"/>
              <a:gd name="connsiteX6" fmla="*/ 1512000 w 1512000"/>
              <a:gd name="connsiteY6" fmla="*/ 865197 h 1512000"/>
              <a:gd name="connsiteX7" fmla="*/ 1512000 w 1512000"/>
              <a:gd name="connsiteY7" fmla="*/ 1259995 h 1512000"/>
              <a:gd name="connsiteX8" fmla="*/ 1259995 w 1512000"/>
              <a:gd name="connsiteY8" fmla="*/ 1512000 h 1512000"/>
              <a:gd name="connsiteX9" fmla="*/ 827397 w 1512000"/>
              <a:gd name="connsiteY9" fmla="*/ 1512000 h 1512000"/>
              <a:gd name="connsiteX10" fmla="*/ 382198 w 1512000"/>
              <a:gd name="connsiteY10" fmla="*/ 1512000 h 1512000"/>
              <a:gd name="connsiteX11" fmla="*/ 0 w 1512000"/>
              <a:gd name="connsiteY11" fmla="*/ 1512000 h 1512000"/>
              <a:gd name="connsiteX12" fmla="*/ 0 w 1512000"/>
              <a:gd name="connsiteY12" fmla="*/ 1512000 h 1512000"/>
              <a:gd name="connsiteX13" fmla="*/ 0 w 1512000"/>
              <a:gd name="connsiteY13" fmla="*/ 1104602 h 1512000"/>
              <a:gd name="connsiteX14" fmla="*/ 0 w 1512000"/>
              <a:gd name="connsiteY14" fmla="*/ 722403 h 1512000"/>
              <a:gd name="connsiteX15" fmla="*/ 0 w 1512000"/>
              <a:gd name="connsiteY15" fmla="*/ 252005 h 1512000"/>
              <a:gd name="connsiteX16" fmla="*/ 252005 w 1512000"/>
              <a:gd name="connsiteY16" fmla="*/ 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2000" h="1512000" fill="none" extrusionOk="0">
                <a:moveTo>
                  <a:pt x="252005" y="0"/>
                </a:moveTo>
                <a:cubicBezTo>
                  <a:pt x="405127" y="-10849"/>
                  <a:pt x="542160" y="21569"/>
                  <a:pt x="646803" y="0"/>
                </a:cubicBezTo>
                <a:cubicBezTo>
                  <a:pt x="751446" y="-21569"/>
                  <a:pt x="855474" y="4242"/>
                  <a:pt x="1029002" y="0"/>
                </a:cubicBezTo>
                <a:cubicBezTo>
                  <a:pt x="1202530" y="-4242"/>
                  <a:pt x="1326556" y="37993"/>
                  <a:pt x="1512000" y="0"/>
                </a:cubicBezTo>
                <a:lnTo>
                  <a:pt x="1512000" y="0"/>
                </a:lnTo>
                <a:cubicBezTo>
                  <a:pt x="1513143" y="207304"/>
                  <a:pt x="1500176" y="250735"/>
                  <a:pt x="1512000" y="432598"/>
                </a:cubicBezTo>
                <a:cubicBezTo>
                  <a:pt x="1523824" y="614461"/>
                  <a:pt x="1469614" y="703818"/>
                  <a:pt x="1512000" y="865197"/>
                </a:cubicBezTo>
                <a:cubicBezTo>
                  <a:pt x="1554386" y="1026576"/>
                  <a:pt x="1505220" y="1144007"/>
                  <a:pt x="1512000" y="1259995"/>
                </a:cubicBezTo>
                <a:cubicBezTo>
                  <a:pt x="1500556" y="1420501"/>
                  <a:pt x="1387626" y="1502052"/>
                  <a:pt x="1259995" y="1512000"/>
                </a:cubicBezTo>
                <a:cubicBezTo>
                  <a:pt x="1046030" y="1523004"/>
                  <a:pt x="1010163" y="1484972"/>
                  <a:pt x="827397" y="1512000"/>
                </a:cubicBezTo>
                <a:cubicBezTo>
                  <a:pt x="644631" y="1539028"/>
                  <a:pt x="493909" y="1476962"/>
                  <a:pt x="382198" y="1512000"/>
                </a:cubicBezTo>
                <a:cubicBezTo>
                  <a:pt x="270487" y="1547038"/>
                  <a:pt x="177269" y="1471353"/>
                  <a:pt x="0" y="1512000"/>
                </a:cubicBezTo>
                <a:lnTo>
                  <a:pt x="0" y="1512000"/>
                </a:lnTo>
                <a:cubicBezTo>
                  <a:pt x="-8347" y="1350473"/>
                  <a:pt x="37963" y="1244794"/>
                  <a:pt x="0" y="1104602"/>
                </a:cubicBezTo>
                <a:cubicBezTo>
                  <a:pt x="-37963" y="964410"/>
                  <a:pt x="28086" y="911311"/>
                  <a:pt x="0" y="722403"/>
                </a:cubicBezTo>
                <a:cubicBezTo>
                  <a:pt x="-28086" y="533495"/>
                  <a:pt x="52553" y="469297"/>
                  <a:pt x="0" y="252005"/>
                </a:cubicBezTo>
                <a:cubicBezTo>
                  <a:pt x="-26326" y="129565"/>
                  <a:pt x="108622" y="-742"/>
                  <a:pt x="252005" y="0"/>
                </a:cubicBezTo>
                <a:close/>
              </a:path>
              <a:path w="1512000" h="1512000" stroke="0" extrusionOk="0">
                <a:moveTo>
                  <a:pt x="252005" y="0"/>
                </a:moveTo>
                <a:cubicBezTo>
                  <a:pt x="338986" y="-27753"/>
                  <a:pt x="507706" y="11911"/>
                  <a:pt x="672003" y="0"/>
                </a:cubicBezTo>
                <a:cubicBezTo>
                  <a:pt x="836300" y="-11911"/>
                  <a:pt x="977128" y="415"/>
                  <a:pt x="1054202" y="0"/>
                </a:cubicBezTo>
                <a:cubicBezTo>
                  <a:pt x="1131276" y="-415"/>
                  <a:pt x="1312392" y="44591"/>
                  <a:pt x="1512000" y="0"/>
                </a:cubicBezTo>
                <a:lnTo>
                  <a:pt x="1512000" y="0"/>
                </a:lnTo>
                <a:cubicBezTo>
                  <a:pt x="1552194" y="176289"/>
                  <a:pt x="1466356" y="252301"/>
                  <a:pt x="1512000" y="382198"/>
                </a:cubicBezTo>
                <a:cubicBezTo>
                  <a:pt x="1557644" y="512095"/>
                  <a:pt x="1485278" y="590861"/>
                  <a:pt x="1512000" y="764397"/>
                </a:cubicBezTo>
                <a:cubicBezTo>
                  <a:pt x="1538722" y="937933"/>
                  <a:pt x="1453388" y="1141991"/>
                  <a:pt x="1512000" y="1259995"/>
                </a:cubicBezTo>
                <a:cubicBezTo>
                  <a:pt x="1507635" y="1394420"/>
                  <a:pt x="1378454" y="1502920"/>
                  <a:pt x="1259995" y="1512000"/>
                </a:cubicBezTo>
                <a:cubicBezTo>
                  <a:pt x="1146617" y="1522205"/>
                  <a:pt x="948247" y="1481122"/>
                  <a:pt x="814797" y="1512000"/>
                </a:cubicBezTo>
                <a:cubicBezTo>
                  <a:pt x="681347" y="1542878"/>
                  <a:pt x="524414" y="1467614"/>
                  <a:pt x="432598" y="1512000"/>
                </a:cubicBezTo>
                <a:cubicBezTo>
                  <a:pt x="340782" y="1556386"/>
                  <a:pt x="176243" y="1483495"/>
                  <a:pt x="0" y="1512000"/>
                </a:cubicBezTo>
                <a:lnTo>
                  <a:pt x="0" y="1512000"/>
                </a:lnTo>
                <a:cubicBezTo>
                  <a:pt x="-47941" y="1322250"/>
                  <a:pt x="11900" y="1216937"/>
                  <a:pt x="0" y="1066802"/>
                </a:cubicBezTo>
                <a:cubicBezTo>
                  <a:pt x="-11900" y="916667"/>
                  <a:pt x="28838" y="793072"/>
                  <a:pt x="0" y="621604"/>
                </a:cubicBezTo>
                <a:cubicBezTo>
                  <a:pt x="-28838" y="450136"/>
                  <a:pt x="12336" y="334159"/>
                  <a:pt x="0" y="252005"/>
                </a:cubicBezTo>
                <a:cubicBezTo>
                  <a:pt x="-32569" y="108540"/>
                  <a:pt x="125703" y="18369"/>
                  <a:pt x="252005" y="0"/>
                </a:cubicBezTo>
                <a:close/>
              </a:path>
            </a:pathLst>
          </a:custGeom>
          <a:ln w="19050">
            <a:solidFill>
              <a:srgbClr val="D61A21"/>
            </a:solidFill>
            <a:extLst>
              <a:ext uri="{C807C97D-BFC1-408E-A445-0C87EB9F89A2}">
                <ask:lineSketchStyleProps xmlns:ask="http://schemas.microsoft.com/office/drawing/2018/sketchyshapes" sd="653822234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8A17C0E-B2B3-4CBB-B8AD-DE86B78B0A15}"/>
              </a:ext>
            </a:extLst>
          </p:cNvPr>
          <p:cNvGrpSpPr/>
          <p:nvPr/>
        </p:nvGrpSpPr>
        <p:grpSpPr>
          <a:xfrm>
            <a:off x="6746254" y="4706214"/>
            <a:ext cx="720000" cy="720000"/>
            <a:chOff x="320704" y="2296002"/>
            <a:chExt cx="720000" cy="720000"/>
          </a:xfrm>
        </p:grpSpPr>
        <p:sp>
          <p:nvSpPr>
            <p:cNvPr id="21" name="Ellipse 20">
              <a:hlinkClick r:id="rId13"/>
              <a:extLst>
                <a:ext uri="{FF2B5EF4-FFF2-40B4-BE49-F238E27FC236}">
                  <a16:creationId xmlns:a16="http://schemas.microsoft.com/office/drawing/2014/main" id="{D58F3A0A-89FE-42FB-984E-061F63E58A22}"/>
                </a:ext>
              </a:extLst>
            </p:cNvPr>
            <p:cNvSpPr/>
            <p:nvPr/>
          </p:nvSpPr>
          <p:spPr>
            <a:xfrm>
              <a:off x="320704" y="2296002"/>
              <a:ext cx="720000" cy="720000"/>
            </a:xfrm>
            <a:prstGeom prst="ellipse">
              <a:avLst/>
            </a:prstGeom>
            <a:solidFill>
              <a:srgbClr val="D71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2" name="Gleichschenkliges Dreieck 21">
              <a:hlinkClick r:id="rId13"/>
              <a:extLst>
                <a:ext uri="{FF2B5EF4-FFF2-40B4-BE49-F238E27FC236}">
                  <a16:creationId xmlns:a16="http://schemas.microsoft.com/office/drawing/2014/main" id="{17B1BCEB-C508-4335-849E-CFD587318B58}"/>
                </a:ext>
              </a:extLst>
            </p:cNvPr>
            <p:cNvSpPr/>
            <p:nvPr/>
          </p:nvSpPr>
          <p:spPr>
            <a:xfrm rot="5400000">
              <a:off x="575760" y="2523095"/>
              <a:ext cx="304074" cy="26581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5B6A326B-3C76-4F29-AF66-ACE38467632E}"/>
              </a:ext>
            </a:extLst>
          </p:cNvPr>
          <p:cNvSpPr txBox="1"/>
          <p:nvPr/>
        </p:nvSpPr>
        <p:spPr>
          <a:xfrm>
            <a:off x="1295636" y="836712"/>
            <a:ext cx="655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800" b="1" err="1">
                <a:ln w="12700"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</a:rPr>
              <a:t>Parlez-vous</a:t>
            </a:r>
            <a:r>
              <a:rPr lang="de-AT" sz="4800" b="1">
                <a:ln w="12700"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</a:rPr>
              <a:t> </a:t>
            </a:r>
            <a:r>
              <a:rPr lang="de-AT" sz="4800" b="1" err="1">
                <a:ln w="12700"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</a:rPr>
              <a:t>français</a:t>
            </a:r>
            <a:r>
              <a:rPr lang="de-AT" sz="4800" b="1">
                <a:ln w="12700">
                  <a:solidFill>
                    <a:schemeClr val="tx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</a:rPr>
              <a:t>?</a:t>
            </a:r>
          </a:p>
          <a:p>
            <a:pPr algn="ctr"/>
            <a:r>
              <a:rPr lang="de-AT" b="1">
                <a:latin typeface="Calibri Light" panose="020F0302020204030204" pitchFamily="34" charset="0"/>
                <a:cs typeface="Calibri Light" panose="020F0302020204030204" pitchFamily="34" charset="0"/>
              </a:rPr>
              <a:t>Französisch am Gymnasium Schlierbach</a:t>
            </a:r>
            <a:endParaRPr lang="fr-FR" b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3376472-9260-4018-8B5B-B9B740791B38}"/>
              </a:ext>
            </a:extLst>
          </p:cNvPr>
          <p:cNvSpPr txBox="1"/>
          <p:nvPr/>
        </p:nvSpPr>
        <p:spPr>
          <a:xfrm>
            <a:off x="969423" y="3148021"/>
            <a:ext cx="1156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000">
                <a:latin typeface="Calibri Light"/>
                <a:cs typeface="Calibri Light"/>
              </a:rPr>
              <a:t>Emilia, 3. Klasse</a:t>
            </a:r>
            <a:endParaRPr lang="fr-FR" sz="1000">
              <a:latin typeface="Calibri Light"/>
              <a:cs typeface="Calibri Light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DD9F24B-F4FE-4159-9BF7-1BC73E28CAFA}"/>
              </a:ext>
            </a:extLst>
          </p:cNvPr>
          <p:cNvSpPr txBox="1"/>
          <p:nvPr/>
        </p:nvSpPr>
        <p:spPr>
          <a:xfrm>
            <a:off x="973685" y="5069090"/>
            <a:ext cx="1156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000">
                <a:latin typeface="Calibri Light"/>
                <a:cs typeface="Calibri Light"/>
              </a:rPr>
              <a:t>Tess, 6. Klasse</a:t>
            </a:r>
            <a:endParaRPr lang="fr-FR" sz="1000">
              <a:latin typeface="Calibri Light"/>
              <a:cs typeface="Calibri Light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D33BD1C-E59B-4272-904E-533728D3154F}"/>
              </a:ext>
            </a:extLst>
          </p:cNvPr>
          <p:cNvSpPr txBox="1"/>
          <p:nvPr/>
        </p:nvSpPr>
        <p:spPr>
          <a:xfrm>
            <a:off x="7612789" y="5066213"/>
            <a:ext cx="996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000">
                <a:latin typeface="Calibri Light"/>
                <a:cs typeface="Calibri Light"/>
              </a:rPr>
              <a:t>Peter, 8. Klasse</a:t>
            </a:r>
            <a:endParaRPr lang="fr-FR" sz="1000">
              <a:latin typeface="Calibri Light"/>
              <a:cs typeface="Calibri Light"/>
            </a:endParaRPr>
          </a:p>
        </p:txBody>
      </p:sp>
      <p:pic>
        <p:nvPicPr>
          <p:cNvPr id="2" name="Picture 3">
            <a:hlinkClick r:id="rId15"/>
            <a:extLst>
              <a:ext uri="{FF2B5EF4-FFF2-40B4-BE49-F238E27FC236}">
                <a16:creationId xmlns:a16="http://schemas.microsoft.com/office/drawing/2014/main" id="{CD00C811-584F-4675-B354-4478B1A2B2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92447" y="1636023"/>
            <a:ext cx="1512000" cy="1512000"/>
          </a:xfrm>
          <a:custGeom>
            <a:avLst/>
            <a:gdLst>
              <a:gd name="connsiteX0" fmla="*/ 252005 w 1512000"/>
              <a:gd name="connsiteY0" fmla="*/ 0 h 1512000"/>
              <a:gd name="connsiteX1" fmla="*/ 634203 w 1512000"/>
              <a:gd name="connsiteY1" fmla="*/ 0 h 1512000"/>
              <a:gd name="connsiteX2" fmla="*/ 1054202 w 1512000"/>
              <a:gd name="connsiteY2" fmla="*/ 0 h 1512000"/>
              <a:gd name="connsiteX3" fmla="*/ 1512000 w 1512000"/>
              <a:gd name="connsiteY3" fmla="*/ 0 h 1512000"/>
              <a:gd name="connsiteX4" fmla="*/ 1512000 w 1512000"/>
              <a:gd name="connsiteY4" fmla="*/ 0 h 1512000"/>
              <a:gd name="connsiteX5" fmla="*/ 1512000 w 1512000"/>
              <a:gd name="connsiteY5" fmla="*/ 382198 h 1512000"/>
              <a:gd name="connsiteX6" fmla="*/ 1512000 w 1512000"/>
              <a:gd name="connsiteY6" fmla="*/ 764397 h 1512000"/>
              <a:gd name="connsiteX7" fmla="*/ 1512000 w 1512000"/>
              <a:gd name="connsiteY7" fmla="*/ 1259995 h 1512000"/>
              <a:gd name="connsiteX8" fmla="*/ 1259995 w 1512000"/>
              <a:gd name="connsiteY8" fmla="*/ 1512000 h 1512000"/>
              <a:gd name="connsiteX9" fmla="*/ 814797 w 1512000"/>
              <a:gd name="connsiteY9" fmla="*/ 1512000 h 1512000"/>
              <a:gd name="connsiteX10" fmla="*/ 407398 w 1512000"/>
              <a:gd name="connsiteY10" fmla="*/ 1512000 h 1512000"/>
              <a:gd name="connsiteX11" fmla="*/ 0 w 1512000"/>
              <a:gd name="connsiteY11" fmla="*/ 1512000 h 1512000"/>
              <a:gd name="connsiteX12" fmla="*/ 0 w 1512000"/>
              <a:gd name="connsiteY12" fmla="*/ 1512000 h 1512000"/>
              <a:gd name="connsiteX13" fmla="*/ 0 w 1512000"/>
              <a:gd name="connsiteY13" fmla="*/ 1104602 h 1512000"/>
              <a:gd name="connsiteX14" fmla="*/ 0 w 1512000"/>
              <a:gd name="connsiteY14" fmla="*/ 672003 h 1512000"/>
              <a:gd name="connsiteX15" fmla="*/ 0 w 1512000"/>
              <a:gd name="connsiteY15" fmla="*/ 252005 h 1512000"/>
              <a:gd name="connsiteX16" fmla="*/ 252005 w 1512000"/>
              <a:gd name="connsiteY16" fmla="*/ 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2000" h="1512000" fill="none" extrusionOk="0">
                <a:moveTo>
                  <a:pt x="252005" y="0"/>
                </a:moveTo>
                <a:cubicBezTo>
                  <a:pt x="360720" y="-8249"/>
                  <a:pt x="474425" y="35981"/>
                  <a:pt x="634203" y="0"/>
                </a:cubicBezTo>
                <a:cubicBezTo>
                  <a:pt x="793981" y="-35981"/>
                  <a:pt x="851530" y="47906"/>
                  <a:pt x="1054202" y="0"/>
                </a:cubicBezTo>
                <a:cubicBezTo>
                  <a:pt x="1256874" y="-47906"/>
                  <a:pt x="1300971" y="53585"/>
                  <a:pt x="1512000" y="0"/>
                </a:cubicBezTo>
                <a:lnTo>
                  <a:pt x="1512000" y="0"/>
                </a:lnTo>
                <a:cubicBezTo>
                  <a:pt x="1554418" y="158749"/>
                  <a:pt x="1490861" y="223541"/>
                  <a:pt x="1512000" y="382198"/>
                </a:cubicBezTo>
                <a:cubicBezTo>
                  <a:pt x="1533139" y="540855"/>
                  <a:pt x="1487161" y="606104"/>
                  <a:pt x="1512000" y="764397"/>
                </a:cubicBezTo>
                <a:cubicBezTo>
                  <a:pt x="1536839" y="922690"/>
                  <a:pt x="1464030" y="1094125"/>
                  <a:pt x="1512000" y="1259995"/>
                </a:cubicBezTo>
                <a:cubicBezTo>
                  <a:pt x="1504795" y="1387367"/>
                  <a:pt x="1412329" y="1502105"/>
                  <a:pt x="1259995" y="1512000"/>
                </a:cubicBezTo>
                <a:cubicBezTo>
                  <a:pt x="1157641" y="1553668"/>
                  <a:pt x="1030553" y="1473227"/>
                  <a:pt x="814797" y="1512000"/>
                </a:cubicBezTo>
                <a:cubicBezTo>
                  <a:pt x="599041" y="1550773"/>
                  <a:pt x="507054" y="1485457"/>
                  <a:pt x="407398" y="1512000"/>
                </a:cubicBezTo>
                <a:cubicBezTo>
                  <a:pt x="307742" y="1538543"/>
                  <a:pt x="94250" y="1477411"/>
                  <a:pt x="0" y="1512000"/>
                </a:cubicBezTo>
                <a:lnTo>
                  <a:pt x="0" y="1512000"/>
                </a:lnTo>
                <a:cubicBezTo>
                  <a:pt x="-22757" y="1387728"/>
                  <a:pt x="438" y="1210514"/>
                  <a:pt x="0" y="1104602"/>
                </a:cubicBezTo>
                <a:cubicBezTo>
                  <a:pt x="-438" y="998690"/>
                  <a:pt x="45413" y="836548"/>
                  <a:pt x="0" y="672003"/>
                </a:cubicBezTo>
                <a:cubicBezTo>
                  <a:pt x="-45413" y="507458"/>
                  <a:pt x="41784" y="405325"/>
                  <a:pt x="0" y="252005"/>
                </a:cubicBezTo>
                <a:cubicBezTo>
                  <a:pt x="-5803" y="106284"/>
                  <a:pt x="83158" y="-13822"/>
                  <a:pt x="252005" y="0"/>
                </a:cubicBezTo>
                <a:close/>
              </a:path>
              <a:path w="1512000" h="1512000" stroke="0" extrusionOk="0">
                <a:moveTo>
                  <a:pt x="252005" y="0"/>
                </a:moveTo>
                <a:cubicBezTo>
                  <a:pt x="455348" y="-7158"/>
                  <a:pt x="557009" y="28758"/>
                  <a:pt x="684603" y="0"/>
                </a:cubicBezTo>
                <a:cubicBezTo>
                  <a:pt x="812197" y="-28758"/>
                  <a:pt x="896774" y="29505"/>
                  <a:pt x="1092002" y="0"/>
                </a:cubicBezTo>
                <a:cubicBezTo>
                  <a:pt x="1287230" y="-29505"/>
                  <a:pt x="1336918" y="41086"/>
                  <a:pt x="1512000" y="0"/>
                </a:cubicBezTo>
                <a:lnTo>
                  <a:pt x="1512000" y="0"/>
                </a:lnTo>
                <a:cubicBezTo>
                  <a:pt x="1559755" y="170449"/>
                  <a:pt x="1469898" y="217660"/>
                  <a:pt x="1512000" y="407398"/>
                </a:cubicBezTo>
                <a:cubicBezTo>
                  <a:pt x="1554102" y="597136"/>
                  <a:pt x="1471966" y="692164"/>
                  <a:pt x="1512000" y="789597"/>
                </a:cubicBezTo>
                <a:cubicBezTo>
                  <a:pt x="1552034" y="887030"/>
                  <a:pt x="1470853" y="1090298"/>
                  <a:pt x="1512000" y="1259995"/>
                </a:cubicBezTo>
                <a:cubicBezTo>
                  <a:pt x="1524842" y="1414994"/>
                  <a:pt x="1420454" y="1524505"/>
                  <a:pt x="1259995" y="1512000"/>
                </a:cubicBezTo>
                <a:cubicBezTo>
                  <a:pt x="1076073" y="1516462"/>
                  <a:pt x="1038816" y="1509339"/>
                  <a:pt x="839997" y="1512000"/>
                </a:cubicBezTo>
                <a:cubicBezTo>
                  <a:pt x="641178" y="1514661"/>
                  <a:pt x="621398" y="1496291"/>
                  <a:pt x="419998" y="1512000"/>
                </a:cubicBezTo>
                <a:cubicBezTo>
                  <a:pt x="218598" y="1527709"/>
                  <a:pt x="134623" y="1465139"/>
                  <a:pt x="0" y="1512000"/>
                </a:cubicBezTo>
                <a:lnTo>
                  <a:pt x="0" y="1512000"/>
                </a:lnTo>
                <a:cubicBezTo>
                  <a:pt x="-43455" y="1324407"/>
                  <a:pt x="43966" y="1260359"/>
                  <a:pt x="0" y="1066802"/>
                </a:cubicBezTo>
                <a:cubicBezTo>
                  <a:pt x="-43966" y="873245"/>
                  <a:pt x="37" y="794066"/>
                  <a:pt x="0" y="646803"/>
                </a:cubicBezTo>
                <a:cubicBezTo>
                  <a:pt x="-37" y="499540"/>
                  <a:pt x="19055" y="397109"/>
                  <a:pt x="0" y="252005"/>
                </a:cubicBezTo>
                <a:cubicBezTo>
                  <a:pt x="-1827" y="109481"/>
                  <a:pt x="127083" y="-5828"/>
                  <a:pt x="252005" y="0"/>
                </a:cubicBezTo>
                <a:close/>
              </a:path>
            </a:pathLst>
          </a:custGeom>
          <a:ln w="19050">
            <a:solidFill>
              <a:srgbClr val="D61A21"/>
            </a:solidFill>
            <a:extLst>
              <a:ext uri="{C807C97D-BFC1-408E-A445-0C87EB9F89A2}">
                <ask:lineSketchStyleProps xmlns:ask="http://schemas.microsoft.com/office/drawing/2018/sketchyshapes" sd="565552858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61CD7AE-35BA-4944-A818-95020ACE3DC6}"/>
              </a:ext>
            </a:extLst>
          </p:cNvPr>
          <p:cNvGrpSpPr/>
          <p:nvPr/>
        </p:nvGrpSpPr>
        <p:grpSpPr>
          <a:xfrm>
            <a:off x="6732447" y="2768552"/>
            <a:ext cx="720000" cy="720000"/>
            <a:chOff x="320704" y="2296002"/>
            <a:chExt cx="720000" cy="720000"/>
          </a:xfrm>
        </p:grpSpPr>
        <p:sp>
          <p:nvSpPr>
            <p:cNvPr id="33" name="Ellipse 32">
              <a:hlinkClick r:id="rId15"/>
              <a:extLst>
                <a:ext uri="{FF2B5EF4-FFF2-40B4-BE49-F238E27FC236}">
                  <a16:creationId xmlns:a16="http://schemas.microsoft.com/office/drawing/2014/main" id="{43DF7395-7873-4E12-A6D9-C6530262E071}"/>
                </a:ext>
              </a:extLst>
            </p:cNvPr>
            <p:cNvSpPr/>
            <p:nvPr/>
          </p:nvSpPr>
          <p:spPr>
            <a:xfrm>
              <a:off x="320704" y="2296002"/>
              <a:ext cx="720000" cy="720000"/>
            </a:xfrm>
            <a:prstGeom prst="ellipse">
              <a:avLst/>
            </a:prstGeom>
            <a:solidFill>
              <a:srgbClr val="D71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5" name="Gleichschenkliges Dreieck 34">
              <a:hlinkClick r:id="rId15"/>
              <a:extLst>
                <a:ext uri="{FF2B5EF4-FFF2-40B4-BE49-F238E27FC236}">
                  <a16:creationId xmlns:a16="http://schemas.microsoft.com/office/drawing/2014/main" id="{D8487044-EBE1-45DF-ABF4-4B1289B1F363}"/>
                </a:ext>
              </a:extLst>
            </p:cNvPr>
            <p:cNvSpPr/>
            <p:nvPr/>
          </p:nvSpPr>
          <p:spPr>
            <a:xfrm rot="5400000">
              <a:off x="575760" y="2523095"/>
              <a:ext cx="304074" cy="26581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723700DA-2D86-4D2A-B6C5-DEFF54F66189}"/>
              </a:ext>
            </a:extLst>
          </p:cNvPr>
          <p:cNvSpPr txBox="1"/>
          <p:nvPr/>
        </p:nvSpPr>
        <p:spPr>
          <a:xfrm>
            <a:off x="7617840" y="3148022"/>
            <a:ext cx="9866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000">
                <a:latin typeface="Calibri Light"/>
                <a:cs typeface="Calibri Light"/>
              </a:rPr>
              <a:t>Jakob, 3. Klasse</a:t>
            </a:r>
            <a:endParaRPr lang="fr-FR" sz="100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9432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369A4EA-C82B-46B3-9951-BB8D9E91B188}"/>
              </a:ext>
            </a:extLst>
          </p:cNvPr>
          <p:cNvSpPr txBox="1"/>
          <p:nvPr/>
        </p:nvSpPr>
        <p:spPr>
          <a:xfrm>
            <a:off x="1475656" y="980728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b="1" dirty="0"/>
              <a:t>M </a:t>
            </a:r>
            <a:r>
              <a:rPr lang="de-AT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r>
              <a:rPr lang="de-AT" sz="3600" b="1" dirty="0"/>
              <a:t> T H </a:t>
            </a:r>
            <a:r>
              <a:rPr lang="de-AT" sz="36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de-AT" sz="3600" b="1" dirty="0"/>
              <a:t> M A T </a:t>
            </a:r>
            <a:r>
              <a:rPr lang="de-AT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</a:t>
            </a:r>
            <a:r>
              <a:rPr lang="de-AT" sz="3600" b="1" dirty="0"/>
              <a:t> 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13FC9A2-B0B8-4C41-A2DB-E005DF949597}"/>
              </a:ext>
            </a:extLst>
          </p:cNvPr>
          <p:cNvSpPr txBox="1"/>
          <p:nvPr/>
        </p:nvSpPr>
        <p:spPr>
          <a:xfrm>
            <a:off x="143508" y="1772816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AT" sz="2200" dirty="0"/>
              <a:t>In </a:t>
            </a:r>
            <a:r>
              <a:rPr lang="de-AT" sz="2000" dirty="0"/>
              <a:t>der 1. &amp; 2. Klasse hast du </a:t>
            </a:r>
            <a:r>
              <a:rPr lang="de-AT" sz="2000" b="1" dirty="0"/>
              <a:t>4 Stunden </a:t>
            </a:r>
            <a:r>
              <a:rPr lang="de-AT" sz="2000" dirty="0"/>
              <a:t>Mathematik, in der 3. &amp; 4. Klasse sind es </a:t>
            </a:r>
            <a:r>
              <a:rPr lang="de-AT" sz="2000" b="1" dirty="0"/>
              <a:t>3 Wochenstunden</a:t>
            </a:r>
            <a:r>
              <a:rPr lang="de-AT" sz="2000" dirty="0"/>
              <a:t>, in denen du viel Spannendes lernen wirst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AT" sz="2000" dirty="0"/>
              <a:t>Zum Beispiel, warum </a:t>
            </a:r>
            <a:r>
              <a:rPr lang="de-AT" sz="2000" b="1" dirty="0"/>
              <a:t>1 + 2 · 3</a:t>
            </a:r>
            <a:r>
              <a:rPr lang="de-AT" sz="2000" dirty="0"/>
              <a:t> = 7 (und nicht 9) ist!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AT" sz="2000" dirty="0"/>
              <a:t>Kannst du folgendes </a:t>
            </a:r>
            <a:r>
              <a:rPr lang="de-AT" sz="2000" b="1" dirty="0"/>
              <a:t>Zahlenrätsel</a:t>
            </a:r>
            <a:r>
              <a:rPr lang="de-AT" sz="2000" dirty="0"/>
              <a:t> schon lösen:</a:t>
            </a:r>
            <a:br>
              <a:rPr lang="de-AT" sz="2000" dirty="0"/>
            </a:br>
            <a:r>
              <a:rPr lang="de-AT" sz="2000" i="1" dirty="0"/>
              <a:t>„Wenn du zur Anzahl der Klassen des Gymnasiums Schlierbach 8 dazuzählst, erhältst du 32. Wie viele Klassen hat das </a:t>
            </a:r>
            <a:r>
              <a:rPr lang="de-AT" sz="2000" i="1" dirty="0" err="1"/>
              <a:t>Gym</a:t>
            </a:r>
            <a:r>
              <a:rPr lang="de-AT" sz="2000" i="1" dirty="0"/>
              <a:t> Schlierbach?“</a:t>
            </a:r>
          </a:p>
          <a:p>
            <a:pPr lvl="2">
              <a:spcAft>
                <a:spcPts val="800"/>
              </a:spcAft>
            </a:pPr>
            <a:r>
              <a:rPr lang="de-AT" sz="2000" dirty="0"/>
              <a:t>(Die richtige Antwort lautet: </a:t>
            </a:r>
            <a:r>
              <a:rPr lang="de-AT" sz="2000" b="1" dirty="0"/>
              <a:t>24</a:t>
            </a:r>
            <a:r>
              <a:rPr lang="de-AT" sz="2000" dirty="0"/>
              <a:t>)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AT" sz="2000" dirty="0"/>
              <a:t>Auf der nächsten Seite kannst du auch noch bei einer </a:t>
            </a:r>
            <a:r>
              <a:rPr lang="de-AT" sz="2000" b="1" dirty="0"/>
              <a:t>Millionenshow-Frage</a:t>
            </a:r>
            <a:r>
              <a:rPr lang="de-AT" sz="2000" dirty="0"/>
              <a:t> grübeln!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AT" sz="2000" dirty="0"/>
              <a:t>Zuvor würde ich mir aber noch folgendes </a:t>
            </a:r>
            <a:r>
              <a:rPr lang="de-AT" sz="2000" b="1" dirty="0"/>
              <a:t>Lern-Video</a:t>
            </a:r>
            <a:r>
              <a:rPr lang="de-AT" sz="2000" dirty="0"/>
              <a:t> ansehen, das Schülerinnen der 1. Klasse im Lockdown aufgenommen haben:</a:t>
            </a:r>
          </a:p>
          <a:p>
            <a:pPr lvl="2">
              <a:spcAft>
                <a:spcPts val="800"/>
              </a:spcAft>
            </a:pPr>
            <a:r>
              <a:rPr lang="de-AT" sz="2000" dirty="0">
                <a:hlinkClick r:id="rId3"/>
              </a:rPr>
              <a:t>Link zum Video</a:t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1053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8">
            <a:extLst>
              <a:ext uri="{FF2B5EF4-FFF2-40B4-BE49-F238E27FC236}">
                <a16:creationId xmlns:a16="http://schemas.microsoft.com/office/drawing/2014/main" id="{E73F7CBE-0FD2-4295-82BA-EB1E1EA3A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463" y="3593530"/>
            <a:ext cx="3429000" cy="1108075"/>
          </a:xfrm>
          <a:prstGeom prst="hexagon">
            <a:avLst>
              <a:gd name="adj" fmla="val 35415"/>
              <a:gd name="vf" fmla="val 115470"/>
            </a:avLst>
          </a:prstGeom>
          <a:gradFill rotWithShape="1">
            <a:gsLst>
              <a:gs pos="0">
                <a:srgbClr val="3399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BEB82796-8D2D-4447-94B6-260A39467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275" y="1062059"/>
            <a:ext cx="7315200" cy="1966913"/>
          </a:xfrm>
          <a:prstGeom prst="hexagon">
            <a:avLst>
              <a:gd name="adj" fmla="val 25431"/>
              <a:gd name="vf" fmla="val 115470"/>
            </a:avLst>
          </a:prstGeom>
          <a:gradFill rotWithShape="1">
            <a:gsLst>
              <a:gs pos="0">
                <a:srgbClr val="3399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0E15C38B-A0FF-41FD-BFCF-C13916077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538" y="5041330"/>
            <a:ext cx="3429000" cy="1019175"/>
          </a:xfrm>
          <a:prstGeom prst="hexagon">
            <a:avLst>
              <a:gd name="adj" fmla="val 35358"/>
              <a:gd name="vf" fmla="val 115470"/>
            </a:avLst>
          </a:prstGeom>
          <a:gradFill rotWithShape="1">
            <a:gsLst>
              <a:gs pos="0">
                <a:srgbClr val="3399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52B1138E-3D2D-4FB3-A153-F5071A1A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00" y="3620518"/>
            <a:ext cx="3429000" cy="1081087"/>
          </a:xfrm>
          <a:prstGeom prst="hexagon">
            <a:avLst>
              <a:gd name="adj" fmla="val 35404"/>
              <a:gd name="vf" fmla="val 115470"/>
            </a:avLst>
          </a:prstGeom>
          <a:gradFill rotWithShape="1">
            <a:gsLst>
              <a:gs pos="0">
                <a:srgbClr val="3399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3B2AC3C8-9F7D-4224-854D-9EE5178DE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475" y="4982593"/>
            <a:ext cx="3429000" cy="1077912"/>
          </a:xfrm>
          <a:prstGeom prst="hexagon">
            <a:avLst>
              <a:gd name="adj" fmla="val 35302"/>
              <a:gd name="vf" fmla="val 115470"/>
            </a:avLst>
          </a:prstGeom>
          <a:gradFill rotWithShape="1">
            <a:gsLst>
              <a:gs pos="0">
                <a:srgbClr val="3399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>
              <a:solidFill>
                <a:schemeClr val="bg1"/>
              </a:solidFill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A4F09C2E-AB95-4699-A30F-18E1B182E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05" y="1115265"/>
            <a:ext cx="7467600" cy="1828800"/>
          </a:xfrm>
          <a:prstGeom prst="hexagon">
            <a:avLst>
              <a:gd name="adj" fmla="val 35370"/>
              <a:gd name="vf" fmla="val 11547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FF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2600" dirty="0" err="1">
                <a:solidFill>
                  <a:schemeClr val="bg1"/>
                </a:solidFill>
              </a:rPr>
              <a:t>Mathematik-Millionenshow-Frage</a:t>
            </a:r>
            <a:r>
              <a:rPr lang="en-US" altLang="de-DE" sz="2600" dirty="0">
                <a:solidFill>
                  <a:schemeClr val="bg1"/>
                </a:solidFill>
              </a:rPr>
              <a:t>: </a:t>
            </a:r>
            <a:br>
              <a:rPr lang="en-US" altLang="de-DE" sz="2600" dirty="0">
                <a:solidFill>
                  <a:schemeClr val="bg1"/>
                </a:solidFill>
              </a:rPr>
            </a:br>
            <a:r>
              <a:rPr lang="en-US" altLang="de-DE" sz="2600" dirty="0">
                <a:solidFill>
                  <a:schemeClr val="bg1"/>
                </a:solidFill>
              </a:rPr>
              <a:t>Anna </a:t>
            </a:r>
            <a:r>
              <a:rPr lang="en-US" altLang="de-DE" sz="2600" dirty="0" err="1">
                <a:solidFill>
                  <a:schemeClr val="bg1"/>
                </a:solidFill>
              </a:rPr>
              <a:t>ist</a:t>
            </a:r>
            <a:r>
              <a:rPr lang="en-US" altLang="de-DE" sz="2600" dirty="0">
                <a:solidFill>
                  <a:schemeClr val="bg1"/>
                </a:solidFill>
              </a:rPr>
              <a:t> </a:t>
            </a:r>
            <a:r>
              <a:rPr lang="en-US" altLang="de-DE" sz="2600" dirty="0" err="1">
                <a:solidFill>
                  <a:schemeClr val="bg1"/>
                </a:solidFill>
              </a:rPr>
              <a:t>älter</a:t>
            </a:r>
            <a:r>
              <a:rPr lang="en-US" altLang="de-DE" sz="2600" dirty="0">
                <a:solidFill>
                  <a:schemeClr val="bg1"/>
                </a:solidFill>
              </a:rPr>
              <a:t> </a:t>
            </a:r>
            <a:r>
              <a:rPr lang="en-US" altLang="de-DE" sz="2600" dirty="0" err="1">
                <a:solidFill>
                  <a:schemeClr val="bg1"/>
                </a:solidFill>
              </a:rPr>
              <a:t>als</a:t>
            </a:r>
            <a:r>
              <a:rPr lang="en-US" altLang="de-DE" sz="2600" dirty="0">
                <a:solidFill>
                  <a:schemeClr val="bg1"/>
                </a:solidFill>
              </a:rPr>
              <a:t> Felix. Jakob </a:t>
            </a:r>
            <a:r>
              <a:rPr lang="en-US" altLang="de-DE" sz="2600" dirty="0" err="1">
                <a:solidFill>
                  <a:schemeClr val="bg1"/>
                </a:solidFill>
              </a:rPr>
              <a:t>ist</a:t>
            </a:r>
            <a:endParaRPr lang="en-US" altLang="de-DE" sz="2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de-DE" sz="2600" dirty="0" err="1">
                <a:solidFill>
                  <a:schemeClr val="bg1"/>
                </a:solidFill>
              </a:rPr>
              <a:t>jünger</a:t>
            </a:r>
            <a:r>
              <a:rPr lang="en-US" altLang="de-DE" sz="2600" dirty="0">
                <a:solidFill>
                  <a:schemeClr val="bg1"/>
                </a:solidFill>
              </a:rPr>
              <a:t> </a:t>
            </a:r>
            <a:r>
              <a:rPr lang="en-US" altLang="de-DE" sz="2600" dirty="0" err="1">
                <a:solidFill>
                  <a:schemeClr val="bg1"/>
                </a:solidFill>
              </a:rPr>
              <a:t>als</a:t>
            </a:r>
            <a:r>
              <a:rPr lang="en-US" altLang="de-DE" sz="2600" dirty="0">
                <a:solidFill>
                  <a:schemeClr val="bg1"/>
                </a:solidFill>
              </a:rPr>
              <a:t> Lena, </a:t>
            </a:r>
            <a:r>
              <a:rPr lang="en-US" altLang="de-DE" sz="2600" dirty="0" err="1">
                <a:solidFill>
                  <a:schemeClr val="bg1"/>
                </a:solidFill>
              </a:rPr>
              <a:t>aber</a:t>
            </a:r>
            <a:r>
              <a:rPr lang="en-US" altLang="de-DE" sz="2600" dirty="0">
                <a:solidFill>
                  <a:schemeClr val="bg1"/>
                </a:solidFill>
              </a:rPr>
              <a:t> </a:t>
            </a:r>
            <a:r>
              <a:rPr lang="en-US" altLang="de-DE" sz="2600" dirty="0" err="1">
                <a:solidFill>
                  <a:schemeClr val="bg1"/>
                </a:solidFill>
              </a:rPr>
              <a:t>älter</a:t>
            </a:r>
            <a:r>
              <a:rPr lang="en-US" altLang="de-DE" sz="2600" dirty="0">
                <a:solidFill>
                  <a:schemeClr val="bg1"/>
                </a:solidFill>
              </a:rPr>
              <a:t> </a:t>
            </a:r>
            <a:r>
              <a:rPr lang="en-US" altLang="de-DE" sz="2600" dirty="0" err="1">
                <a:solidFill>
                  <a:schemeClr val="bg1"/>
                </a:solidFill>
              </a:rPr>
              <a:t>als</a:t>
            </a:r>
            <a:r>
              <a:rPr lang="en-US" altLang="de-DE" sz="2600" dirty="0">
                <a:solidFill>
                  <a:schemeClr val="bg1"/>
                </a:solidFill>
              </a:rPr>
              <a:t> Anna.</a:t>
            </a:r>
          </a:p>
          <a:p>
            <a:pPr algn="ctr" eaLnBrk="1" hangingPunct="1"/>
            <a:r>
              <a:rPr lang="en-US" altLang="de-DE" sz="2600" dirty="0" err="1">
                <a:solidFill>
                  <a:schemeClr val="bg1"/>
                </a:solidFill>
              </a:rPr>
              <a:t>Wer</a:t>
            </a:r>
            <a:r>
              <a:rPr lang="en-US" altLang="de-DE" sz="2600" dirty="0">
                <a:solidFill>
                  <a:schemeClr val="bg1"/>
                </a:solidFill>
              </a:rPr>
              <a:t> </a:t>
            </a:r>
            <a:r>
              <a:rPr lang="en-US" altLang="de-DE" sz="2600" dirty="0" err="1">
                <a:solidFill>
                  <a:schemeClr val="bg1"/>
                </a:solidFill>
              </a:rPr>
              <a:t>ist</a:t>
            </a:r>
            <a:r>
              <a:rPr lang="en-US" altLang="de-DE" sz="2600" dirty="0">
                <a:solidFill>
                  <a:schemeClr val="bg1"/>
                </a:solidFill>
              </a:rPr>
              <a:t> das </a:t>
            </a:r>
            <a:r>
              <a:rPr lang="en-US" altLang="de-DE" sz="2600" dirty="0" err="1">
                <a:solidFill>
                  <a:schemeClr val="bg1"/>
                </a:solidFill>
              </a:rPr>
              <a:t>älteste</a:t>
            </a:r>
            <a:r>
              <a:rPr lang="en-US" altLang="de-DE" sz="2600" dirty="0">
                <a:solidFill>
                  <a:schemeClr val="bg1"/>
                </a:solidFill>
              </a:rPr>
              <a:t> Kind?</a:t>
            </a:r>
          </a:p>
        </p:txBody>
      </p:sp>
      <p:sp>
        <p:nvSpPr>
          <p:cNvPr id="15" name="AutoShape 40">
            <a:extLst>
              <a:ext uri="{FF2B5EF4-FFF2-40B4-BE49-F238E27FC236}">
                <a16:creationId xmlns:a16="http://schemas.microsoft.com/office/drawing/2014/main" id="{A427002A-6B0B-4B37-A53A-709E3C1A1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853" y="3560717"/>
            <a:ext cx="3429000" cy="1127125"/>
          </a:xfrm>
          <a:prstGeom prst="hexagon">
            <a:avLst>
              <a:gd name="adj" fmla="val 36803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chemeClr val="bg1"/>
                </a:solidFill>
              </a:rPr>
              <a:t>A: Anna</a:t>
            </a: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510D8FD0-B355-477D-928E-8078277AF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3564121"/>
            <a:ext cx="3429000" cy="1098550"/>
          </a:xfrm>
          <a:prstGeom prst="hexagon">
            <a:avLst>
              <a:gd name="adj" fmla="val 35347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chemeClr val="bg1"/>
                </a:solidFill>
              </a:rPr>
              <a:t>B: Felix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8D225049-3B46-490A-8BB3-2D5F20DBD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853" y="5004817"/>
            <a:ext cx="3429000" cy="1055688"/>
          </a:xfrm>
          <a:prstGeom prst="hexagon">
            <a:avLst>
              <a:gd name="adj" fmla="val 35338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chemeClr val="bg1"/>
                </a:solidFill>
              </a:rPr>
              <a:t>C: Jakob</a:t>
            </a:r>
          </a:p>
        </p:txBody>
      </p:sp>
      <p:sp>
        <p:nvSpPr>
          <p:cNvPr id="18" name="AutoShape 40">
            <a:extLst>
              <a:ext uri="{FF2B5EF4-FFF2-40B4-BE49-F238E27FC236}">
                <a16:creationId xmlns:a16="http://schemas.microsoft.com/office/drawing/2014/main" id="{FDCD4E62-58AB-456C-BFD4-A51F5A20F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2642" y="4941125"/>
            <a:ext cx="3455987" cy="1055688"/>
          </a:xfrm>
          <a:prstGeom prst="hexagon">
            <a:avLst>
              <a:gd name="adj" fmla="val 36238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chemeClr val="bg1"/>
                </a:solidFill>
              </a:rPr>
              <a:t>D: Lena</a:t>
            </a:r>
          </a:p>
        </p:txBody>
      </p:sp>
      <p:sp>
        <p:nvSpPr>
          <p:cNvPr id="19" name="AutoShape 8">
            <a:extLst>
              <a:ext uri="{FF2B5EF4-FFF2-40B4-BE49-F238E27FC236}">
                <a16:creationId xmlns:a16="http://schemas.microsoft.com/office/drawing/2014/main" id="{E4A7A7EF-5ED6-4644-9901-DD82090CE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475" y="4993705"/>
            <a:ext cx="3409950" cy="1055688"/>
          </a:xfrm>
          <a:prstGeom prst="hexagon">
            <a:avLst>
              <a:gd name="adj" fmla="val 35411"/>
              <a:gd name="vf" fmla="val 115470"/>
            </a:avLst>
          </a:prstGeom>
          <a:gradFill rotWithShape="0">
            <a:gsLst>
              <a:gs pos="0">
                <a:srgbClr val="00FF00">
                  <a:alpha val="0"/>
                </a:srgbClr>
              </a:gs>
              <a:gs pos="62000">
                <a:srgbClr val="00FF00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rgbClr val="0066FF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0066FF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0066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66FF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6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_46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D1E80DF-8200-494B-AC07-DFD2E5B5D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6712"/>
            <a:ext cx="7924800" cy="6858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D9BDAF9-A12F-E046-A2B2-F20A0C6F9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960">
            <a:off x="264573" y="1763941"/>
            <a:ext cx="3464040" cy="160122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AED6D8F-4F19-0C41-9E12-61B1D436E727}"/>
              </a:ext>
            </a:extLst>
          </p:cNvPr>
          <p:cNvSpPr txBox="1"/>
          <p:nvPr/>
        </p:nvSpPr>
        <p:spPr>
          <a:xfrm>
            <a:off x="903670" y="6002124"/>
            <a:ext cx="499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Wenn du Lust auf ein kleines Quiz hast, dann klicke hier: </a:t>
            </a:r>
          </a:p>
          <a:p>
            <a:r>
              <a:rPr lang="de-DE" sz="1400" dirty="0">
                <a:hlinkClick r:id="rId5"/>
              </a:rPr>
              <a:t>https://world-geography-games.com/de/welt_kontinente.html</a:t>
            </a:r>
            <a:endParaRPr lang="de-DE" sz="1400" dirty="0"/>
          </a:p>
        </p:txBody>
      </p:sp>
      <p:pic>
        <p:nvPicPr>
          <p:cNvPr id="1026" name="Picture 2" descr="80+ kostenlose Quiz &amp; Labyrinth Illustrationen - Pixabay">
            <a:extLst>
              <a:ext uri="{FF2B5EF4-FFF2-40B4-BE49-F238E27FC236}">
                <a16:creationId xmlns:a16="http://schemas.microsoft.com/office/drawing/2014/main" id="{B837D2C9-8829-604D-A8F4-54B15668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76" y="5949280"/>
            <a:ext cx="72431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8114930B-E2B4-BC4D-B40D-7D63D1BF7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048">
            <a:off x="5652585" y="1743860"/>
            <a:ext cx="2829206" cy="152444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1852950-D73A-4749-B9CA-0456B915D537}"/>
              </a:ext>
            </a:extLst>
          </p:cNvPr>
          <p:cNvSpPr txBox="1"/>
          <p:nvPr/>
        </p:nvSpPr>
        <p:spPr>
          <a:xfrm rot="20918380">
            <a:off x="238537" y="3284429"/>
            <a:ext cx="3955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Leben und Wirtschaften der Menschen rund um den Globus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A71653C-687B-2948-9F2B-ECA6B30BD8DC}"/>
              </a:ext>
            </a:extLst>
          </p:cNvPr>
          <p:cNvSpPr txBox="1"/>
          <p:nvPr/>
        </p:nvSpPr>
        <p:spPr>
          <a:xfrm rot="442546">
            <a:off x="6239612" y="3229259"/>
            <a:ext cx="1296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Wetter und Klima</a:t>
            </a:r>
          </a:p>
        </p:txBody>
      </p:sp>
      <p:pic>
        <p:nvPicPr>
          <p:cNvPr id="19" name="Grafik 1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03FFFA54-235E-3047-BB03-298650DB07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33"/>
          <a:stretch/>
        </p:blipFill>
        <p:spPr>
          <a:xfrm rot="270473">
            <a:off x="298808" y="4136474"/>
            <a:ext cx="2765306" cy="131213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E21966E2-5FA4-5D42-B019-9BA406AE2518}"/>
              </a:ext>
            </a:extLst>
          </p:cNvPr>
          <p:cNvSpPr txBox="1"/>
          <p:nvPr/>
        </p:nvSpPr>
        <p:spPr>
          <a:xfrm rot="245323">
            <a:off x="857842" y="5408163"/>
            <a:ext cx="17900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Arbeiten mit Karten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4C31F29-04CB-BF40-A76A-880B6FCB3D94}"/>
              </a:ext>
            </a:extLst>
          </p:cNvPr>
          <p:cNvSpPr txBox="1"/>
          <p:nvPr/>
        </p:nvSpPr>
        <p:spPr>
          <a:xfrm>
            <a:off x="3600782" y="5615662"/>
            <a:ext cx="25553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Aktuelle Informationen aus aller Welt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2B34B1-1FEB-A644-9707-3A3C050626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5722">
            <a:off x="6780116" y="3448750"/>
            <a:ext cx="1723677" cy="243922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C46EA48-DF28-EA4D-BD0C-637F1E57787B}"/>
              </a:ext>
            </a:extLst>
          </p:cNvPr>
          <p:cNvSpPr txBox="1"/>
          <p:nvPr/>
        </p:nvSpPr>
        <p:spPr>
          <a:xfrm rot="21187374">
            <a:off x="6548107" y="5524619"/>
            <a:ext cx="25553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Naturgefahren und Naturkatastrophen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B15FEA9-24E8-3C4B-A5AA-D6CCDFD68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t="30476" r="21067" b="5283"/>
          <a:stretch/>
        </p:blipFill>
        <p:spPr>
          <a:xfrm rot="5400000">
            <a:off x="3665776" y="3822201"/>
            <a:ext cx="2248991" cy="146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96555"/>
      </p:ext>
    </p:extLst>
  </p:cSld>
  <p:clrMapOvr>
    <a:masterClrMapping/>
  </p:clrMapOvr>
</p:sld>
</file>

<file path=ppt/theme/theme1.xml><?xml version="1.0" encoding="utf-8"?>
<a:theme xmlns:a="http://schemas.openxmlformats.org/drawingml/2006/main" name="Gym Schlierbach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4641565D90AFC4FB450B48FF2B7AA2C" ma:contentTypeVersion="2" ma:contentTypeDescription="Ein neues Dokument erstellen." ma:contentTypeScope="" ma:versionID="025cf7c91331af31c8673ab34397de24">
  <xsd:schema xmlns:xsd="http://www.w3.org/2001/XMLSchema" xmlns:xs="http://www.w3.org/2001/XMLSchema" xmlns:p="http://schemas.microsoft.com/office/2006/metadata/properties" xmlns:ns2="49743351-5f87-4787-b72f-74ea1540a60a" targetNamespace="http://schemas.microsoft.com/office/2006/metadata/properties" ma:root="true" ma:fieldsID="8ee2e63082ff5b012a26599c867909cc" ns2:_="">
    <xsd:import namespace="49743351-5f87-4787-b72f-74ea1540a6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743351-5f87-4787-b72f-74ea1540a6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0FB548-A515-4458-ACAF-9092904361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743351-5f87-4787-b72f-74ea1540a6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280283-BD96-4F60-A114-50EBE7771C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9993C0-30B4-4D41-9351-A3C6D6000FCF}">
  <ds:schemaRefs>
    <ds:schemaRef ds:uri="http://schemas.openxmlformats.org/package/2006/metadata/core-properties"/>
    <ds:schemaRef ds:uri="49743351-5f87-4787-b72f-74ea1540a60a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Gym Schlierbach</Template>
  <TotalTime>0</TotalTime>
  <Words>1230</Words>
  <Application>Microsoft Office PowerPoint</Application>
  <PresentationFormat>On-screen Show (4:3)</PresentationFormat>
  <Paragraphs>191</Paragraphs>
  <Slides>20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Gym Schlierbach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Schule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hi</dc:creator>
  <cp:lastModifiedBy>Innerwinkler Andreas</cp:lastModifiedBy>
  <cp:revision>57</cp:revision>
  <dcterms:created xsi:type="dcterms:W3CDTF">2011-09-28T07:38:50Z</dcterms:created>
  <dcterms:modified xsi:type="dcterms:W3CDTF">2021-01-19T09:43:03Z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0x01010054641565D90AFC4FB450B48FF2B7AA2C</vt:lpwstr>
  </property>
</Properties>
</file>